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jpeg"/>
  <Override PartName="/ppt/media/image4.jpg" ContentType="image/jpeg"/>
  <Override PartName="/ppt/media/image6.jpg" ContentType="image/jpeg"/>
  <Override PartName="/ppt/media/image18.jpg" ContentType="image/jpeg"/>
  <Override PartName="/ppt/media/image1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Lst>
  <p:sldSz cx="51206400" cy="38404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7257"/>
    <a:srgbClr val="CE9F92"/>
    <a:srgbClr val="C086DA"/>
    <a:srgbClr val="FC0404"/>
    <a:srgbClr val="D363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6672" y="-8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C170-0BAF-4A85-4D97-6322EAD9B98A}"/>
              </a:ext>
            </a:extLst>
          </p:cNvPr>
          <p:cNvSpPr>
            <a:spLocks noGrp="1"/>
          </p:cNvSpPr>
          <p:nvPr>
            <p:ph type="ctrTitle"/>
          </p:nvPr>
        </p:nvSpPr>
        <p:spPr>
          <a:xfrm>
            <a:off x="6400800" y="6285233"/>
            <a:ext cx="38404800" cy="13370560"/>
          </a:xfrm>
        </p:spPr>
        <p:txBody>
          <a:bodyPr anchor="b"/>
          <a:lstStyle>
            <a:lvl1pPr algn="ctr">
              <a:defRPr sz="25200"/>
            </a:lvl1pPr>
          </a:lstStyle>
          <a:p>
            <a:r>
              <a:rPr lang="en-US"/>
              <a:t>Click to edit Master title style</a:t>
            </a:r>
          </a:p>
        </p:txBody>
      </p:sp>
      <p:sp>
        <p:nvSpPr>
          <p:cNvPr id="3" name="Subtitle 2">
            <a:extLst>
              <a:ext uri="{FF2B5EF4-FFF2-40B4-BE49-F238E27FC236}">
                <a16:creationId xmlns:a16="http://schemas.microsoft.com/office/drawing/2014/main" id="{680D5387-9416-48AE-222C-A5B1B5631215}"/>
              </a:ext>
            </a:extLst>
          </p:cNvPr>
          <p:cNvSpPr>
            <a:spLocks noGrp="1"/>
          </p:cNvSpPr>
          <p:nvPr>
            <p:ph type="subTitle" idx="1"/>
          </p:nvPr>
        </p:nvSpPr>
        <p:spPr>
          <a:xfrm>
            <a:off x="6400800" y="20171413"/>
            <a:ext cx="38404800" cy="92722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p>
        </p:txBody>
      </p:sp>
      <p:sp>
        <p:nvSpPr>
          <p:cNvPr id="4" name="Date Placeholder 3">
            <a:extLst>
              <a:ext uri="{FF2B5EF4-FFF2-40B4-BE49-F238E27FC236}">
                <a16:creationId xmlns:a16="http://schemas.microsoft.com/office/drawing/2014/main" id="{E1A8A8F0-1D94-A847-8C4B-B119F0BF403F}"/>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5" name="Footer Placeholder 4">
            <a:extLst>
              <a:ext uri="{FF2B5EF4-FFF2-40B4-BE49-F238E27FC236}">
                <a16:creationId xmlns:a16="http://schemas.microsoft.com/office/drawing/2014/main" id="{830735ED-C01C-9878-75E6-4328EA0D9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6D161-A4B9-1A39-FBC5-C7082BCB72D7}"/>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2908860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F247-0CC7-9BA4-4521-180FCA1C09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54E916-0813-9373-9273-364A61C5C4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49AD5-6EAB-ECA3-359D-B77F1ACEA494}"/>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5" name="Footer Placeholder 4">
            <a:extLst>
              <a:ext uri="{FF2B5EF4-FFF2-40B4-BE49-F238E27FC236}">
                <a16:creationId xmlns:a16="http://schemas.microsoft.com/office/drawing/2014/main" id="{80B1417A-1B23-5ABE-08D2-E2CCBC974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6CEBA-A6E8-61D0-6771-0D499C35C2AC}"/>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2582459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A4E1D4-085F-D2A3-A566-121EF5EA4811}"/>
              </a:ext>
            </a:extLst>
          </p:cNvPr>
          <p:cNvSpPr>
            <a:spLocks noGrp="1"/>
          </p:cNvSpPr>
          <p:nvPr>
            <p:ph type="title" orient="vert"/>
          </p:nvPr>
        </p:nvSpPr>
        <p:spPr>
          <a:xfrm>
            <a:off x="36644580" y="2044700"/>
            <a:ext cx="11041380" cy="3254629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E16FD3-9309-116E-6DDB-F7CF68EFB592}"/>
              </a:ext>
            </a:extLst>
          </p:cNvPr>
          <p:cNvSpPr>
            <a:spLocks noGrp="1"/>
          </p:cNvSpPr>
          <p:nvPr>
            <p:ph type="body" orient="vert" idx="1"/>
          </p:nvPr>
        </p:nvSpPr>
        <p:spPr>
          <a:xfrm>
            <a:off x="3520440" y="2044700"/>
            <a:ext cx="3248406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C4D44-7AE3-6364-47E6-9347B0DFDB4E}"/>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5" name="Footer Placeholder 4">
            <a:extLst>
              <a:ext uri="{FF2B5EF4-FFF2-40B4-BE49-F238E27FC236}">
                <a16:creationId xmlns:a16="http://schemas.microsoft.com/office/drawing/2014/main" id="{08BE8043-7EC5-667D-37AA-B21F1CEB5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75439-9432-BCDF-A172-FEF061C67464}"/>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99685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3D983-F59C-C749-76F0-7F085BA0C6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D35E0C-01F0-EC2D-5ED9-B7EA0FEDA1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2505A1-5FB0-EA3A-5EA1-76800C93E46E}"/>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5" name="Footer Placeholder 4">
            <a:extLst>
              <a:ext uri="{FF2B5EF4-FFF2-40B4-BE49-F238E27FC236}">
                <a16:creationId xmlns:a16="http://schemas.microsoft.com/office/drawing/2014/main" id="{4A6AA95B-38D5-1371-1609-F15E3F2F2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02C60-BAAF-36C0-8577-B5F757FEA758}"/>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830038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DC1C-75C8-C79A-01BE-B4F2ACCEBE50}"/>
              </a:ext>
            </a:extLst>
          </p:cNvPr>
          <p:cNvSpPr>
            <a:spLocks noGrp="1"/>
          </p:cNvSpPr>
          <p:nvPr>
            <p:ph type="title"/>
          </p:nvPr>
        </p:nvSpPr>
        <p:spPr>
          <a:xfrm>
            <a:off x="3493770" y="9574536"/>
            <a:ext cx="44165520" cy="15975327"/>
          </a:xfrm>
        </p:spPr>
        <p:txBody>
          <a:bodyPr anchor="b"/>
          <a:lstStyle>
            <a:lvl1pPr>
              <a:defRPr sz="25200"/>
            </a:lvl1pPr>
          </a:lstStyle>
          <a:p>
            <a:r>
              <a:rPr lang="en-US"/>
              <a:t>Click to edit Master title style</a:t>
            </a:r>
          </a:p>
        </p:txBody>
      </p:sp>
      <p:sp>
        <p:nvSpPr>
          <p:cNvPr id="3" name="Text Placeholder 2">
            <a:extLst>
              <a:ext uri="{FF2B5EF4-FFF2-40B4-BE49-F238E27FC236}">
                <a16:creationId xmlns:a16="http://schemas.microsoft.com/office/drawing/2014/main" id="{504308D5-1B34-53C5-EC48-9677CF39D2D5}"/>
              </a:ext>
            </a:extLst>
          </p:cNvPr>
          <p:cNvSpPr>
            <a:spLocks noGrp="1"/>
          </p:cNvSpPr>
          <p:nvPr>
            <p:ph type="body" idx="1"/>
          </p:nvPr>
        </p:nvSpPr>
        <p:spPr>
          <a:xfrm>
            <a:off x="3493770" y="25700996"/>
            <a:ext cx="44165520" cy="8401047"/>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504BA5-28EF-D749-1729-812351FF06D2}"/>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5" name="Footer Placeholder 4">
            <a:extLst>
              <a:ext uri="{FF2B5EF4-FFF2-40B4-BE49-F238E27FC236}">
                <a16:creationId xmlns:a16="http://schemas.microsoft.com/office/drawing/2014/main" id="{28DE9629-4912-0ECC-B3C8-BB28C4FF9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BAECD-3483-92C3-F141-ADED3BB2DF56}"/>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380320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1B2A-D227-479F-3105-3C6274268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321563-E65E-2A50-F7CF-560DAC9D83B8}"/>
              </a:ext>
            </a:extLst>
          </p:cNvPr>
          <p:cNvSpPr>
            <a:spLocks noGrp="1"/>
          </p:cNvSpPr>
          <p:nvPr>
            <p:ph sz="half" idx="1"/>
          </p:nvPr>
        </p:nvSpPr>
        <p:spPr>
          <a:xfrm>
            <a:off x="35204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2A9398-93D2-BC69-F3AE-61AFF4147E2C}"/>
              </a:ext>
            </a:extLst>
          </p:cNvPr>
          <p:cNvSpPr>
            <a:spLocks noGrp="1"/>
          </p:cNvSpPr>
          <p:nvPr>
            <p:ph sz="half" idx="2"/>
          </p:nvPr>
        </p:nvSpPr>
        <p:spPr>
          <a:xfrm>
            <a:off x="25923240" y="10223500"/>
            <a:ext cx="217627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69F927-8E4C-5965-9214-2D4466098381}"/>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6" name="Footer Placeholder 5">
            <a:extLst>
              <a:ext uri="{FF2B5EF4-FFF2-40B4-BE49-F238E27FC236}">
                <a16:creationId xmlns:a16="http://schemas.microsoft.com/office/drawing/2014/main" id="{68D2C939-2521-D5E7-3656-D60B5C53A8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2E449-EF1E-F594-857A-184AA78861D1}"/>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2938779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A6D48-E378-D035-5FE4-D255F9474693}"/>
              </a:ext>
            </a:extLst>
          </p:cNvPr>
          <p:cNvSpPr>
            <a:spLocks noGrp="1"/>
          </p:cNvSpPr>
          <p:nvPr>
            <p:ph type="title"/>
          </p:nvPr>
        </p:nvSpPr>
        <p:spPr>
          <a:xfrm>
            <a:off x="3527110" y="2044703"/>
            <a:ext cx="44165520" cy="74231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81B0D2-CCBF-E909-B486-EC364C9A5F07}"/>
              </a:ext>
            </a:extLst>
          </p:cNvPr>
          <p:cNvSpPr>
            <a:spLocks noGrp="1"/>
          </p:cNvSpPr>
          <p:nvPr>
            <p:ph type="body" idx="1"/>
          </p:nvPr>
        </p:nvSpPr>
        <p:spPr>
          <a:xfrm>
            <a:off x="3527112" y="9414513"/>
            <a:ext cx="21662705"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a:extLst>
              <a:ext uri="{FF2B5EF4-FFF2-40B4-BE49-F238E27FC236}">
                <a16:creationId xmlns:a16="http://schemas.microsoft.com/office/drawing/2014/main" id="{A6A94112-32C9-D4C1-7899-7016CA43F13C}"/>
              </a:ext>
            </a:extLst>
          </p:cNvPr>
          <p:cNvSpPr>
            <a:spLocks noGrp="1"/>
          </p:cNvSpPr>
          <p:nvPr>
            <p:ph sz="half" idx="2"/>
          </p:nvPr>
        </p:nvSpPr>
        <p:spPr>
          <a:xfrm>
            <a:off x="3527112" y="14028420"/>
            <a:ext cx="21662705"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576163-6788-8E0C-39D4-4957D870F50B}"/>
              </a:ext>
            </a:extLst>
          </p:cNvPr>
          <p:cNvSpPr>
            <a:spLocks noGrp="1"/>
          </p:cNvSpPr>
          <p:nvPr>
            <p:ph type="body" sz="quarter" idx="3"/>
          </p:nvPr>
        </p:nvSpPr>
        <p:spPr>
          <a:xfrm>
            <a:off x="25923240" y="9414513"/>
            <a:ext cx="21769390"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a:extLst>
              <a:ext uri="{FF2B5EF4-FFF2-40B4-BE49-F238E27FC236}">
                <a16:creationId xmlns:a16="http://schemas.microsoft.com/office/drawing/2014/main" id="{CBCC6A82-DC15-3F28-4161-B0D8B53C0D73}"/>
              </a:ext>
            </a:extLst>
          </p:cNvPr>
          <p:cNvSpPr>
            <a:spLocks noGrp="1"/>
          </p:cNvSpPr>
          <p:nvPr>
            <p:ph sz="quarter" idx="4"/>
          </p:nvPr>
        </p:nvSpPr>
        <p:spPr>
          <a:xfrm>
            <a:off x="25923240" y="14028420"/>
            <a:ext cx="21769390"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C6EFA-3866-44F4-055A-1070D8262F42}"/>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8" name="Footer Placeholder 7">
            <a:extLst>
              <a:ext uri="{FF2B5EF4-FFF2-40B4-BE49-F238E27FC236}">
                <a16:creationId xmlns:a16="http://schemas.microsoft.com/office/drawing/2014/main" id="{E19E31AF-3A6B-ED25-D42B-C2915A9376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AF2546-C9EF-33F0-AF66-F7FBD76F7D08}"/>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3507144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DC8D9-7295-8A98-8401-D3DA877EB9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DB973-9D96-06FB-9CC3-CBD90DD2F431}"/>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4" name="Footer Placeholder 3">
            <a:extLst>
              <a:ext uri="{FF2B5EF4-FFF2-40B4-BE49-F238E27FC236}">
                <a16:creationId xmlns:a16="http://schemas.microsoft.com/office/drawing/2014/main" id="{BF92FDCE-7F24-D532-6400-964AAE98CF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D6D056-A451-24D6-6AF8-E563CD73EE7C}"/>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132874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124DB9-E4F6-8C46-2150-32F2F6A1C301}"/>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3" name="Footer Placeholder 2">
            <a:extLst>
              <a:ext uri="{FF2B5EF4-FFF2-40B4-BE49-F238E27FC236}">
                <a16:creationId xmlns:a16="http://schemas.microsoft.com/office/drawing/2014/main" id="{22D28186-B171-999C-9234-9B20DFF2B3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730E09-8C08-97CD-5256-DAA695F7B18F}"/>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2781210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9419-7D67-E602-415F-178799FE4BC4}"/>
              </a:ext>
            </a:extLst>
          </p:cNvPr>
          <p:cNvSpPr>
            <a:spLocks noGrp="1"/>
          </p:cNvSpPr>
          <p:nvPr>
            <p:ph type="title"/>
          </p:nvPr>
        </p:nvSpPr>
        <p:spPr>
          <a:xfrm>
            <a:off x="3527112" y="2560320"/>
            <a:ext cx="16515395" cy="8961120"/>
          </a:xfrm>
        </p:spPr>
        <p:txBody>
          <a:bodyPr anchor="b"/>
          <a:lstStyle>
            <a:lvl1pPr>
              <a:defRPr sz="13440"/>
            </a:lvl1pPr>
          </a:lstStyle>
          <a:p>
            <a:r>
              <a:rPr lang="en-US"/>
              <a:t>Click to edit Master title style</a:t>
            </a:r>
          </a:p>
        </p:txBody>
      </p:sp>
      <p:sp>
        <p:nvSpPr>
          <p:cNvPr id="3" name="Content Placeholder 2">
            <a:extLst>
              <a:ext uri="{FF2B5EF4-FFF2-40B4-BE49-F238E27FC236}">
                <a16:creationId xmlns:a16="http://schemas.microsoft.com/office/drawing/2014/main" id="{7BDCF3EF-F0C8-A1E9-8E8A-B60888A4BFCD}"/>
              </a:ext>
            </a:extLst>
          </p:cNvPr>
          <p:cNvSpPr>
            <a:spLocks noGrp="1"/>
          </p:cNvSpPr>
          <p:nvPr>
            <p:ph idx="1"/>
          </p:nvPr>
        </p:nvSpPr>
        <p:spPr>
          <a:xfrm>
            <a:off x="21769390" y="5529583"/>
            <a:ext cx="25923240" cy="272923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78F50-6BA7-64C6-A026-01F10D97CBCA}"/>
              </a:ext>
            </a:extLst>
          </p:cNvPr>
          <p:cNvSpPr>
            <a:spLocks noGrp="1"/>
          </p:cNvSpPr>
          <p:nvPr>
            <p:ph type="body" sz="half" idx="2"/>
          </p:nvPr>
        </p:nvSpPr>
        <p:spPr>
          <a:xfrm>
            <a:off x="3527112" y="11521440"/>
            <a:ext cx="16515395"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a:extLst>
              <a:ext uri="{FF2B5EF4-FFF2-40B4-BE49-F238E27FC236}">
                <a16:creationId xmlns:a16="http://schemas.microsoft.com/office/drawing/2014/main" id="{0A996BFB-5F51-684A-1673-CC4A93BEE20B}"/>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6" name="Footer Placeholder 5">
            <a:extLst>
              <a:ext uri="{FF2B5EF4-FFF2-40B4-BE49-F238E27FC236}">
                <a16:creationId xmlns:a16="http://schemas.microsoft.com/office/drawing/2014/main" id="{4DD8445A-64B4-7668-569C-7ED2FCE09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6DF60-0115-4AA5-1F00-CD48DA1949F7}"/>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345291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8372-0E7D-9D11-79C5-D8123055D4CB}"/>
              </a:ext>
            </a:extLst>
          </p:cNvPr>
          <p:cNvSpPr>
            <a:spLocks noGrp="1"/>
          </p:cNvSpPr>
          <p:nvPr>
            <p:ph type="title"/>
          </p:nvPr>
        </p:nvSpPr>
        <p:spPr>
          <a:xfrm>
            <a:off x="3527112" y="2560320"/>
            <a:ext cx="16515395" cy="8961120"/>
          </a:xfrm>
        </p:spPr>
        <p:txBody>
          <a:bodyPr anchor="b"/>
          <a:lstStyle>
            <a:lvl1pPr>
              <a:defRPr sz="13440"/>
            </a:lvl1pPr>
          </a:lstStyle>
          <a:p>
            <a:r>
              <a:rPr lang="en-US"/>
              <a:t>Click to edit Master title style</a:t>
            </a:r>
          </a:p>
        </p:txBody>
      </p:sp>
      <p:sp>
        <p:nvSpPr>
          <p:cNvPr id="3" name="Picture Placeholder 2">
            <a:extLst>
              <a:ext uri="{FF2B5EF4-FFF2-40B4-BE49-F238E27FC236}">
                <a16:creationId xmlns:a16="http://schemas.microsoft.com/office/drawing/2014/main" id="{89F57878-67B5-2DD3-D950-B8A8B8A59294}"/>
              </a:ext>
            </a:extLst>
          </p:cNvPr>
          <p:cNvSpPr>
            <a:spLocks noGrp="1"/>
          </p:cNvSpPr>
          <p:nvPr>
            <p:ph type="pic" idx="1"/>
          </p:nvPr>
        </p:nvSpPr>
        <p:spPr>
          <a:xfrm>
            <a:off x="21769390" y="5529583"/>
            <a:ext cx="25923240" cy="27292300"/>
          </a:xfrm>
        </p:spPr>
        <p:txBody>
          <a:bodyPr/>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endParaRPr lang="en-US"/>
          </a:p>
        </p:txBody>
      </p:sp>
      <p:sp>
        <p:nvSpPr>
          <p:cNvPr id="4" name="Text Placeholder 3">
            <a:extLst>
              <a:ext uri="{FF2B5EF4-FFF2-40B4-BE49-F238E27FC236}">
                <a16:creationId xmlns:a16="http://schemas.microsoft.com/office/drawing/2014/main" id="{AC96B87B-3A83-DFA2-A54C-084E81AB0806}"/>
              </a:ext>
            </a:extLst>
          </p:cNvPr>
          <p:cNvSpPr>
            <a:spLocks noGrp="1"/>
          </p:cNvSpPr>
          <p:nvPr>
            <p:ph type="body" sz="half" idx="2"/>
          </p:nvPr>
        </p:nvSpPr>
        <p:spPr>
          <a:xfrm>
            <a:off x="3527112" y="11521440"/>
            <a:ext cx="16515395"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a:extLst>
              <a:ext uri="{FF2B5EF4-FFF2-40B4-BE49-F238E27FC236}">
                <a16:creationId xmlns:a16="http://schemas.microsoft.com/office/drawing/2014/main" id="{096C3CA4-7F38-2914-2108-3721D6163E70}"/>
              </a:ext>
            </a:extLst>
          </p:cNvPr>
          <p:cNvSpPr>
            <a:spLocks noGrp="1"/>
          </p:cNvSpPr>
          <p:nvPr>
            <p:ph type="dt" sz="half" idx="10"/>
          </p:nvPr>
        </p:nvSpPr>
        <p:spPr/>
        <p:txBody>
          <a:bodyPr/>
          <a:lstStyle/>
          <a:p>
            <a:fld id="{F09637A6-BEFC-4576-9088-46F9615664EA}" type="datetimeFigureOut">
              <a:rPr lang="en-US" smtClean="0"/>
              <a:t>1/27/2025</a:t>
            </a:fld>
            <a:endParaRPr lang="en-US"/>
          </a:p>
        </p:txBody>
      </p:sp>
      <p:sp>
        <p:nvSpPr>
          <p:cNvPr id="6" name="Footer Placeholder 5">
            <a:extLst>
              <a:ext uri="{FF2B5EF4-FFF2-40B4-BE49-F238E27FC236}">
                <a16:creationId xmlns:a16="http://schemas.microsoft.com/office/drawing/2014/main" id="{99450684-30C3-AE40-EAD6-F8A13A6F1E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5F2B2D-00B2-2DC7-18C4-DE60FD20CB6E}"/>
              </a:ext>
            </a:extLst>
          </p:cNvPr>
          <p:cNvSpPr>
            <a:spLocks noGrp="1"/>
          </p:cNvSpPr>
          <p:nvPr>
            <p:ph type="sldNum" sz="quarter" idx="12"/>
          </p:nvPr>
        </p:nvSpPr>
        <p:spPr/>
        <p:txBody>
          <a:bodyPr/>
          <a:lstStyle/>
          <a:p>
            <a:fld id="{D819620E-04D9-41E0-9453-E762DD523141}" type="slidenum">
              <a:rPr lang="en-US" smtClean="0"/>
              <a:t>‹#›</a:t>
            </a:fld>
            <a:endParaRPr lang="en-US"/>
          </a:p>
        </p:txBody>
      </p:sp>
    </p:spTree>
    <p:extLst>
      <p:ext uri="{BB962C8B-B14F-4D97-AF65-F5344CB8AC3E}">
        <p14:creationId xmlns:p14="http://schemas.microsoft.com/office/powerpoint/2010/main" val="1511940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E89CD5-AA2D-6962-7D49-A57C41256575}"/>
              </a:ext>
            </a:extLst>
          </p:cNvPr>
          <p:cNvSpPr>
            <a:spLocks noGrp="1"/>
          </p:cNvSpPr>
          <p:nvPr>
            <p:ph type="title"/>
          </p:nvPr>
        </p:nvSpPr>
        <p:spPr>
          <a:xfrm>
            <a:off x="3520440" y="2044703"/>
            <a:ext cx="44165520" cy="74231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B0B8C1-6931-096F-A0BF-A6DBFE24412B}"/>
              </a:ext>
            </a:extLst>
          </p:cNvPr>
          <p:cNvSpPr>
            <a:spLocks noGrp="1"/>
          </p:cNvSpPr>
          <p:nvPr>
            <p:ph type="body" idx="1"/>
          </p:nvPr>
        </p:nvSpPr>
        <p:spPr>
          <a:xfrm>
            <a:off x="3520440" y="10223500"/>
            <a:ext cx="4416552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04747-8611-7472-1316-8E075E9248F3}"/>
              </a:ext>
            </a:extLst>
          </p:cNvPr>
          <p:cNvSpPr>
            <a:spLocks noGrp="1"/>
          </p:cNvSpPr>
          <p:nvPr>
            <p:ph type="dt" sz="half" idx="2"/>
          </p:nvPr>
        </p:nvSpPr>
        <p:spPr>
          <a:xfrm>
            <a:off x="3520440" y="35595563"/>
            <a:ext cx="11521440" cy="2044700"/>
          </a:xfrm>
          <a:prstGeom prst="rect">
            <a:avLst/>
          </a:prstGeom>
        </p:spPr>
        <p:txBody>
          <a:bodyPr vert="horz" lIns="91440" tIns="45720" rIns="91440" bIns="45720" rtlCol="0" anchor="ctr"/>
          <a:lstStyle>
            <a:lvl1pPr algn="l">
              <a:defRPr sz="5040">
                <a:solidFill>
                  <a:schemeClr val="tx1">
                    <a:tint val="75000"/>
                  </a:schemeClr>
                </a:solidFill>
              </a:defRPr>
            </a:lvl1pPr>
          </a:lstStyle>
          <a:p>
            <a:fld id="{F09637A6-BEFC-4576-9088-46F9615664EA}" type="datetimeFigureOut">
              <a:rPr lang="en-US" smtClean="0"/>
              <a:t>1/27/2025</a:t>
            </a:fld>
            <a:endParaRPr lang="en-US"/>
          </a:p>
        </p:txBody>
      </p:sp>
      <p:sp>
        <p:nvSpPr>
          <p:cNvPr id="5" name="Footer Placeholder 4">
            <a:extLst>
              <a:ext uri="{FF2B5EF4-FFF2-40B4-BE49-F238E27FC236}">
                <a16:creationId xmlns:a16="http://schemas.microsoft.com/office/drawing/2014/main" id="{8C9239FE-EF4B-EF30-0121-8E660EFEFA31}"/>
              </a:ext>
            </a:extLst>
          </p:cNvPr>
          <p:cNvSpPr>
            <a:spLocks noGrp="1"/>
          </p:cNvSpPr>
          <p:nvPr>
            <p:ph type="ftr" sz="quarter" idx="3"/>
          </p:nvPr>
        </p:nvSpPr>
        <p:spPr>
          <a:xfrm>
            <a:off x="16962120" y="35595563"/>
            <a:ext cx="17282160" cy="20447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9BE410-7F35-34F0-764E-ACD80B96033C}"/>
              </a:ext>
            </a:extLst>
          </p:cNvPr>
          <p:cNvSpPr>
            <a:spLocks noGrp="1"/>
          </p:cNvSpPr>
          <p:nvPr>
            <p:ph type="sldNum" sz="quarter" idx="4"/>
          </p:nvPr>
        </p:nvSpPr>
        <p:spPr>
          <a:xfrm>
            <a:off x="36164520" y="35595563"/>
            <a:ext cx="11521440" cy="2044700"/>
          </a:xfrm>
          <a:prstGeom prst="rect">
            <a:avLst/>
          </a:prstGeom>
        </p:spPr>
        <p:txBody>
          <a:bodyPr vert="horz" lIns="91440" tIns="45720" rIns="91440" bIns="45720" rtlCol="0" anchor="ctr"/>
          <a:lstStyle>
            <a:lvl1pPr algn="r">
              <a:defRPr sz="5040">
                <a:solidFill>
                  <a:schemeClr val="tx1">
                    <a:tint val="75000"/>
                  </a:schemeClr>
                </a:solidFill>
              </a:defRPr>
            </a:lvl1pPr>
          </a:lstStyle>
          <a:p>
            <a:fld id="{D819620E-04D9-41E0-9453-E762DD523141}" type="slidenum">
              <a:rPr lang="en-US" smtClean="0"/>
              <a:t>‹#›</a:t>
            </a:fld>
            <a:endParaRPr lang="en-US"/>
          </a:p>
        </p:txBody>
      </p:sp>
    </p:spTree>
    <p:extLst>
      <p:ext uri="{BB962C8B-B14F-4D97-AF65-F5344CB8AC3E}">
        <p14:creationId xmlns:p14="http://schemas.microsoft.com/office/powerpoint/2010/main" val="11540651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3.png"/><Relationship Id="rId3" Type="http://schemas.openxmlformats.org/officeDocument/2006/relationships/image" Target="../media/image2.jpg"/><Relationship Id="rId21" Type="http://schemas.openxmlformats.org/officeDocument/2006/relationships/image" Target="../media/image20.png"/><Relationship Id="rId7" Type="http://schemas.openxmlformats.org/officeDocument/2006/relationships/image" Target="../media/image6.jp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g"/><Relationship Id="rId16" Type="http://schemas.openxmlformats.org/officeDocument/2006/relationships/image" Target="../media/image15.tiff"/><Relationship Id="rId20"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6.png"/><Relationship Id="rId10" Type="http://schemas.openxmlformats.org/officeDocument/2006/relationships/image" Target="../media/image9.png"/><Relationship Id="rId19" Type="http://schemas.openxmlformats.org/officeDocument/2006/relationships/image" Target="../media/image18.jpg"/><Relationship Id="rId4" Type="http://schemas.openxmlformats.org/officeDocument/2006/relationships/image" Target="../media/image3.jp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A44FF6-27A4-789D-A521-729634C5ACAC}"/>
              </a:ext>
            </a:extLst>
          </p:cNvPr>
          <p:cNvSpPr/>
          <p:nvPr/>
        </p:nvSpPr>
        <p:spPr>
          <a:xfrm>
            <a:off x="0" y="0"/>
            <a:ext cx="51206400" cy="38404800"/>
          </a:xfrm>
          <a:prstGeom prst="rect">
            <a:avLst/>
          </a:prstGeom>
          <a:gradFill flip="none" rotWithShape="1">
            <a:gsLst>
              <a:gs pos="14000">
                <a:schemeClr val="accent4">
                  <a:alpha val="43000"/>
                </a:schemeClr>
              </a:gs>
              <a:gs pos="73000">
                <a:schemeClr val="accent5">
                  <a:lumMod val="75000"/>
                </a:schemeClr>
              </a:gs>
              <a:gs pos="29000">
                <a:srgbClr val="92D050"/>
              </a:gs>
            </a:gsLst>
            <a:lin ang="564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71FF84F2-287B-469A-C62D-3872BDBC7AF0}"/>
              </a:ext>
            </a:extLst>
          </p:cNvPr>
          <p:cNvSpPr/>
          <p:nvPr/>
        </p:nvSpPr>
        <p:spPr>
          <a:xfrm>
            <a:off x="6747954" y="633559"/>
            <a:ext cx="29932708" cy="4484988"/>
          </a:xfrm>
          <a:prstGeom prst="roundRect">
            <a:avLst/>
          </a:prstGeom>
          <a:solidFill>
            <a:schemeClr val="bg1">
              <a:lumMod val="75000"/>
            </a:schemeClr>
          </a:solidFill>
          <a:ln>
            <a:noFill/>
          </a:ln>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en-US" altLang="en-US" sz="7200" dirty="0">
              <a:solidFill>
                <a:schemeClr val="bg1"/>
              </a:solidFill>
            </a:endParaRPr>
          </a:p>
          <a:p>
            <a:pPr algn="ctr" eaLnBrk="1" fontAlgn="auto" hangingPunct="1">
              <a:spcBef>
                <a:spcPts val="0"/>
              </a:spcBef>
              <a:spcAft>
                <a:spcPts val="0"/>
              </a:spcAft>
              <a:defRPr/>
            </a:pPr>
            <a:endParaRPr lang="en-US" sz="6000" dirty="0">
              <a:solidFill>
                <a:schemeClr val="bg1"/>
              </a:solidFill>
            </a:endParaRPr>
          </a:p>
        </p:txBody>
      </p:sp>
      <p:sp>
        <p:nvSpPr>
          <p:cNvPr id="3" name="TextBox 4">
            <a:extLst>
              <a:ext uri="{FF2B5EF4-FFF2-40B4-BE49-F238E27FC236}">
                <a16:creationId xmlns:a16="http://schemas.microsoft.com/office/drawing/2014/main" id="{8DF228BD-B0CC-75C6-72CB-51A5FB8B27F6}"/>
              </a:ext>
            </a:extLst>
          </p:cNvPr>
          <p:cNvSpPr txBox="1">
            <a:spLocks noChangeArrowheads="1"/>
          </p:cNvSpPr>
          <p:nvPr/>
        </p:nvSpPr>
        <p:spPr bwMode="auto">
          <a:xfrm>
            <a:off x="6747954" y="1528645"/>
            <a:ext cx="2970556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a:r>
              <a:rPr lang="en-US" sz="8000" b="1" dirty="0">
                <a:effectLst/>
                <a:latin typeface="Arial" panose="020B0604020202020204" pitchFamily="34" charset="0"/>
                <a:ea typeface="DengXian" panose="02010600030101010101" pitchFamily="2" charset="-122"/>
                <a:cs typeface="Arial" panose="020B0604020202020204" pitchFamily="34" charset="0"/>
              </a:rPr>
              <a:t>Potential Environmental Drivers of Algal Blooms &amp; </a:t>
            </a:r>
          </a:p>
          <a:p>
            <a:pPr algn="ctr"/>
            <a:r>
              <a:rPr lang="en-US" sz="8000" b="1" dirty="0">
                <a:effectLst/>
                <a:latin typeface="Arial" panose="020B0604020202020204" pitchFamily="34" charset="0"/>
                <a:ea typeface="DengXian" panose="02010600030101010101" pitchFamily="2" charset="-122"/>
                <a:cs typeface="Arial" panose="020B0604020202020204" pitchFamily="34" charset="0"/>
              </a:rPr>
              <a:t>Utility of LANDSAT characterization of the James River</a:t>
            </a:r>
            <a:endParaRPr lang="en-US" sz="8000" b="1" dirty="0">
              <a:latin typeface="Arial" panose="020B0604020202020204" pitchFamily="34" charset="0"/>
              <a:cs typeface="Arial" panose="020B0604020202020204" pitchFamily="34" charset="0"/>
            </a:endParaRPr>
          </a:p>
        </p:txBody>
      </p:sp>
      <p:pic>
        <p:nvPicPr>
          <p:cNvPr id="11" name="Picture 10" descr="A logo with a red and white circle&#10;&#10;Description automatically generated">
            <a:extLst>
              <a:ext uri="{FF2B5EF4-FFF2-40B4-BE49-F238E27FC236}">
                <a16:creationId xmlns:a16="http://schemas.microsoft.com/office/drawing/2014/main" id="{40BABB69-4476-650D-2F38-97BF8CD4B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8373" y="492472"/>
            <a:ext cx="6337624" cy="5268680"/>
          </a:xfrm>
          <a:prstGeom prst="rect">
            <a:avLst/>
          </a:prstGeom>
        </p:spPr>
      </p:pic>
      <p:sp>
        <p:nvSpPr>
          <p:cNvPr id="13" name="Rectangle: Rounded Corners 12">
            <a:extLst>
              <a:ext uri="{FF2B5EF4-FFF2-40B4-BE49-F238E27FC236}">
                <a16:creationId xmlns:a16="http://schemas.microsoft.com/office/drawing/2014/main" id="{9980602A-36BD-B4DF-AE71-92DA964851A8}"/>
              </a:ext>
            </a:extLst>
          </p:cNvPr>
          <p:cNvSpPr/>
          <p:nvPr/>
        </p:nvSpPr>
        <p:spPr>
          <a:xfrm>
            <a:off x="25011047" y="4470008"/>
            <a:ext cx="14753543" cy="1270615"/>
          </a:xfrm>
          <a:prstGeom prst="roundRect">
            <a:avLst/>
          </a:prstGeom>
          <a:solidFill>
            <a:schemeClr val="bg1"/>
          </a:solidFill>
          <a:ln>
            <a:solidFill>
              <a:schemeClr val="accent4">
                <a:lumMod val="75000"/>
              </a:schemeClr>
            </a:solidFill>
          </a:ln>
        </p:spPr>
        <p:style>
          <a:lnRef idx="0">
            <a:schemeClr val="dk1"/>
          </a:lnRef>
          <a:fillRef idx="3">
            <a:schemeClr val="dk1"/>
          </a:fillRef>
          <a:effectRef idx="3">
            <a:schemeClr val="dk1"/>
          </a:effectRef>
          <a:fontRef idx="minor">
            <a:schemeClr val="lt1"/>
          </a:fontRef>
        </p:style>
        <p:txBody>
          <a:bodyPr anchor="ctr"/>
          <a:lstStyle/>
          <a:p>
            <a:pPr algn="ctr" eaLnBrk="1" fontAlgn="auto" hangingPunct="1">
              <a:spcBef>
                <a:spcPts val="0"/>
              </a:spcBef>
              <a:spcAft>
                <a:spcPts val="0"/>
              </a:spcAft>
              <a:defRPr/>
            </a:pPr>
            <a:r>
              <a:rPr lang="en-US" altLang="en-US" sz="5400" dirty="0">
                <a:solidFill>
                  <a:schemeClr val="tx1"/>
                </a:solidFill>
                <a:latin typeface="Arial Black" panose="020B0A04020102020204" pitchFamily="34" charset="0"/>
              </a:rPr>
              <a:t>Dennie Truong, </a:t>
            </a:r>
            <a:r>
              <a:rPr lang="en-US" altLang="en-US" sz="4800" dirty="0">
                <a:solidFill>
                  <a:srgbClr val="0070C0"/>
                </a:solidFill>
                <a:latin typeface="Arial Black" panose="020B0A04020102020204" pitchFamily="34" charset="0"/>
              </a:rPr>
              <a:t>Colby College ‘24</a:t>
            </a:r>
          </a:p>
        </p:txBody>
      </p:sp>
      <p:grpSp>
        <p:nvGrpSpPr>
          <p:cNvPr id="112" name="Group 111">
            <a:extLst>
              <a:ext uri="{FF2B5EF4-FFF2-40B4-BE49-F238E27FC236}">
                <a16:creationId xmlns:a16="http://schemas.microsoft.com/office/drawing/2014/main" id="{31A0A6F2-4BD1-2F86-C199-A63A9C22C703}"/>
              </a:ext>
            </a:extLst>
          </p:cNvPr>
          <p:cNvGrpSpPr/>
          <p:nvPr/>
        </p:nvGrpSpPr>
        <p:grpSpPr>
          <a:xfrm>
            <a:off x="487662" y="6132393"/>
            <a:ext cx="13966617" cy="13584358"/>
            <a:chOff x="487662" y="7149787"/>
            <a:chExt cx="13966617" cy="14783733"/>
          </a:xfrm>
        </p:grpSpPr>
        <p:sp>
          <p:nvSpPr>
            <p:cNvPr id="5" name="Rectangle 4">
              <a:extLst>
                <a:ext uri="{FF2B5EF4-FFF2-40B4-BE49-F238E27FC236}">
                  <a16:creationId xmlns:a16="http://schemas.microsoft.com/office/drawing/2014/main" id="{BD572959-CD2D-D8BE-990F-5A34B666C271}"/>
                </a:ext>
              </a:extLst>
            </p:cNvPr>
            <p:cNvSpPr/>
            <p:nvPr/>
          </p:nvSpPr>
          <p:spPr>
            <a:xfrm>
              <a:off x="487662" y="7149787"/>
              <a:ext cx="13966615" cy="14783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FD16A3-D37F-5696-C673-4EBBB16D5184}"/>
                </a:ext>
              </a:extLst>
            </p:cNvPr>
            <p:cNvSpPr/>
            <p:nvPr/>
          </p:nvSpPr>
          <p:spPr>
            <a:xfrm>
              <a:off x="487663" y="7149787"/>
              <a:ext cx="13966616" cy="162830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solidFill>
                    <a:schemeClr val="tx1"/>
                  </a:solidFill>
                  <a:cs typeface="Aharoni" panose="02010803020104030203" pitchFamily="2" charset="-79"/>
                </a:rPr>
                <a:t>Introduction</a:t>
              </a:r>
              <a:endParaRPr lang="en-US" sz="6600" dirty="0"/>
            </a:p>
          </p:txBody>
        </p:sp>
      </p:grpSp>
      <p:grpSp>
        <p:nvGrpSpPr>
          <p:cNvPr id="111" name="Group 110">
            <a:extLst>
              <a:ext uri="{FF2B5EF4-FFF2-40B4-BE49-F238E27FC236}">
                <a16:creationId xmlns:a16="http://schemas.microsoft.com/office/drawing/2014/main" id="{24383385-53DF-DFEE-3567-7D0E326CE22A}"/>
              </a:ext>
            </a:extLst>
          </p:cNvPr>
          <p:cNvGrpSpPr/>
          <p:nvPr/>
        </p:nvGrpSpPr>
        <p:grpSpPr>
          <a:xfrm>
            <a:off x="37906659" y="6147970"/>
            <a:ext cx="12931216" cy="10498047"/>
            <a:chOff x="37569146" y="7149787"/>
            <a:chExt cx="13149591" cy="7631585"/>
          </a:xfrm>
        </p:grpSpPr>
        <p:sp>
          <p:nvSpPr>
            <p:cNvPr id="14" name="Rectangle 13">
              <a:extLst>
                <a:ext uri="{FF2B5EF4-FFF2-40B4-BE49-F238E27FC236}">
                  <a16:creationId xmlns:a16="http://schemas.microsoft.com/office/drawing/2014/main" id="{CD8314C6-1412-FA08-0E3A-24745AD374FE}"/>
                </a:ext>
              </a:extLst>
            </p:cNvPr>
            <p:cNvSpPr/>
            <p:nvPr/>
          </p:nvSpPr>
          <p:spPr>
            <a:xfrm>
              <a:off x="37569146" y="7149787"/>
              <a:ext cx="13149591" cy="76315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B5F3A52-1EE4-9B5F-B2DC-BA73F7B19901}"/>
                </a:ext>
              </a:extLst>
            </p:cNvPr>
            <p:cNvSpPr/>
            <p:nvPr/>
          </p:nvSpPr>
          <p:spPr>
            <a:xfrm>
              <a:off x="37569146" y="7149787"/>
              <a:ext cx="13149591" cy="1116887"/>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solidFill>
                    <a:schemeClr val="tx1"/>
                  </a:solidFill>
                  <a:cs typeface="Aharoni" panose="02010803020104030203" pitchFamily="2" charset="-79"/>
                </a:rPr>
                <a:t>Discussion</a:t>
              </a:r>
              <a:endParaRPr lang="en-US" sz="8000" dirty="0">
                <a:solidFill>
                  <a:schemeClr val="tx1"/>
                </a:solidFill>
              </a:endParaRPr>
            </a:p>
          </p:txBody>
        </p:sp>
      </p:grpSp>
      <p:sp>
        <p:nvSpPr>
          <p:cNvPr id="16" name="Rectangle 15">
            <a:extLst>
              <a:ext uri="{FF2B5EF4-FFF2-40B4-BE49-F238E27FC236}">
                <a16:creationId xmlns:a16="http://schemas.microsoft.com/office/drawing/2014/main" id="{87A85FAE-245F-E4CB-B4A0-D46DC3E4C7F7}"/>
              </a:ext>
            </a:extLst>
          </p:cNvPr>
          <p:cNvSpPr/>
          <p:nvPr/>
        </p:nvSpPr>
        <p:spPr>
          <a:xfrm>
            <a:off x="14906097" y="7054884"/>
            <a:ext cx="22668330" cy="30956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1F6EAF6-E486-280F-EF31-AAD31AD83D08}"/>
              </a:ext>
            </a:extLst>
          </p:cNvPr>
          <p:cNvSpPr/>
          <p:nvPr/>
        </p:nvSpPr>
        <p:spPr>
          <a:xfrm>
            <a:off x="37069122" y="17037419"/>
            <a:ext cx="13730619" cy="182505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FB7959-3A02-0391-CC8C-D0FACEC19682}"/>
              </a:ext>
            </a:extLst>
          </p:cNvPr>
          <p:cNvSpPr/>
          <p:nvPr/>
        </p:nvSpPr>
        <p:spPr>
          <a:xfrm>
            <a:off x="14906095" y="6147968"/>
            <a:ext cx="22668330" cy="1536397"/>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solidFill>
                  <a:schemeClr val="tx1"/>
                </a:solidFill>
                <a:cs typeface="Aharoni" panose="02010803020104030203" pitchFamily="2" charset="-79"/>
              </a:rPr>
              <a:t>Results &amp; Models</a:t>
            </a:r>
            <a:endParaRPr lang="en-US" sz="8000" b="1" dirty="0"/>
          </a:p>
        </p:txBody>
      </p:sp>
      <p:pic>
        <p:nvPicPr>
          <p:cNvPr id="22" name="Picture 21" descr="A blue and white logo&#10;&#10;Description automatically generated">
            <a:extLst>
              <a:ext uri="{FF2B5EF4-FFF2-40B4-BE49-F238E27FC236}">
                <a16:creationId xmlns:a16="http://schemas.microsoft.com/office/drawing/2014/main" id="{D4D9F9BB-0D59-5C68-3753-35AE48811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04" y="422763"/>
            <a:ext cx="5433478" cy="5433478"/>
          </a:xfrm>
          <a:prstGeom prst="rect">
            <a:avLst/>
          </a:prstGeom>
        </p:spPr>
      </p:pic>
      <p:sp>
        <p:nvSpPr>
          <p:cNvPr id="24" name="TextBox 23">
            <a:extLst>
              <a:ext uri="{FF2B5EF4-FFF2-40B4-BE49-F238E27FC236}">
                <a16:creationId xmlns:a16="http://schemas.microsoft.com/office/drawing/2014/main" id="{55B73B8B-5DDA-8CCD-FAA3-92F94B00FB1E}"/>
              </a:ext>
            </a:extLst>
          </p:cNvPr>
          <p:cNvSpPr txBox="1"/>
          <p:nvPr/>
        </p:nvSpPr>
        <p:spPr>
          <a:xfrm>
            <a:off x="759939" y="7935977"/>
            <a:ext cx="13314365" cy="6555641"/>
          </a:xfrm>
          <a:prstGeom prst="rect">
            <a:avLst/>
          </a:prstGeom>
          <a:noFill/>
        </p:spPr>
        <p:txBody>
          <a:bodyPr wrap="square" rtlCol="0">
            <a:spAutoFit/>
          </a:bodyPr>
          <a:lstStyle/>
          <a:p>
            <a:r>
              <a:rPr lang="en-US" sz="4000" b="1" u="sng" dirty="0"/>
              <a:t>Research Question</a:t>
            </a:r>
          </a:p>
          <a:p>
            <a:pPr marL="457200" indent="-457200">
              <a:buFont typeface="Arial" panose="020B0604020202020204" pitchFamily="34" charset="0"/>
              <a:buChar char="•"/>
            </a:pPr>
            <a:r>
              <a:rPr lang="en-US" sz="3200" dirty="0">
                <a:cs typeface="Arial" panose="020B0604020202020204" pitchFamily="34" charset="0"/>
              </a:rPr>
              <a:t>What environmental factors are driving algal bloom?</a:t>
            </a:r>
          </a:p>
          <a:p>
            <a:pPr marL="457200" indent="-457200">
              <a:buFont typeface="Arial" panose="020B0604020202020204" pitchFamily="34" charset="0"/>
              <a:buChar char="•"/>
            </a:pPr>
            <a:r>
              <a:rPr lang="en-US" sz="3200" b="0" i="0" dirty="0">
                <a:effectLst/>
              </a:rPr>
              <a:t>What is the efficacy of LANDSAT 8 data in characterizing blooms?</a:t>
            </a:r>
            <a:endParaRPr lang="en-US" sz="3200" dirty="0"/>
          </a:p>
          <a:p>
            <a:endParaRPr lang="en-US" sz="2000" dirty="0"/>
          </a:p>
          <a:p>
            <a:r>
              <a:rPr lang="en-US" sz="4000" b="1" u="sng" dirty="0"/>
              <a:t>Background</a:t>
            </a:r>
          </a:p>
          <a:p>
            <a:pPr marL="457200" indent="-457200">
              <a:buFont typeface="Arial" panose="020B0604020202020204" pitchFamily="34" charset="0"/>
              <a:buChar char="•"/>
            </a:pPr>
            <a:r>
              <a:rPr lang="en-US" sz="3200" dirty="0">
                <a:ea typeface="DengXian" panose="02010600030101010101" pitchFamily="2" charset="-122"/>
                <a:cs typeface="Times New Roman" panose="02020603050405020304" pitchFamily="18" charset="0"/>
              </a:rPr>
              <a:t>Nutrient pollution (primarily from runoff and sewage effluent) often results in seasonal eutrophication, phytoplankton blooms and hypoxia in parts of the Chesapeake, especially during the summer months</a:t>
            </a:r>
            <a:r>
              <a:rPr lang="en-US" sz="3200" baseline="30000" dirty="0">
                <a:ea typeface="DengXian" panose="02010600030101010101" pitchFamily="2" charset="-122"/>
                <a:cs typeface="Times New Roman" panose="02020603050405020304" pitchFamily="18" charset="0"/>
              </a:rPr>
              <a:t>1,2</a:t>
            </a:r>
            <a:r>
              <a:rPr lang="en-US" sz="3200" dirty="0">
                <a:ea typeface="DengXian" panose="02010600030101010101" pitchFamily="2" charset="-122"/>
                <a:cs typeface="Times New Roman" panose="02020603050405020304" pitchFamily="18" charset="0"/>
              </a:rPr>
              <a:t>. </a:t>
            </a:r>
            <a:endParaRPr lang="en-US" sz="3200" dirty="0">
              <a:effectLst/>
              <a:ea typeface="DengXian" panose="02010600030101010101" pitchFamily="2" charset="-122"/>
              <a:cs typeface="Times New Roman" panose="02020603050405020304" pitchFamily="18" charset="0"/>
            </a:endParaRPr>
          </a:p>
          <a:p>
            <a:pPr marL="457200" indent="-457200">
              <a:buFont typeface="Arial" panose="020B0604020202020204" pitchFamily="34" charset="0"/>
              <a:buChar char="•"/>
            </a:pPr>
            <a:r>
              <a:rPr lang="en-US" sz="3200" b="0" i="0" dirty="0">
                <a:effectLst/>
              </a:rPr>
              <a:t>Consequences of blooms includes</a:t>
            </a:r>
            <a:r>
              <a:rPr lang="en-US" sz="3200" b="0" i="0" baseline="30000" dirty="0">
                <a:effectLst/>
              </a:rPr>
              <a:t>3</a:t>
            </a:r>
            <a:r>
              <a:rPr lang="en-US" sz="3200" dirty="0">
                <a:effectLst/>
                <a:ea typeface="DengXian" panose="02010600030101010101" pitchFamily="2" charset="-122"/>
                <a:cs typeface="Times New Roman" panose="02020603050405020304" pitchFamily="18" charset="0"/>
              </a:rPr>
              <a:t>:</a:t>
            </a:r>
            <a:endParaRPr lang="en-US" sz="3200" b="0" i="0" dirty="0">
              <a:effectLst/>
            </a:endParaRPr>
          </a:p>
          <a:p>
            <a:pPr marL="914400" lvl="1" indent="-457200">
              <a:buFont typeface="Arial" panose="020B0604020202020204" pitchFamily="34" charset="0"/>
              <a:buChar char="•"/>
            </a:pPr>
            <a:r>
              <a:rPr lang="en-US" sz="3200" dirty="0"/>
              <a:t>D</a:t>
            </a:r>
            <a:r>
              <a:rPr lang="en-US" sz="3200" b="0" i="0" dirty="0">
                <a:effectLst/>
              </a:rPr>
              <a:t>epletion of dissolved oxygen </a:t>
            </a:r>
            <a:r>
              <a:rPr lang="en-US" sz="3200" b="0" i="0" dirty="0">
                <a:effectLst/>
                <a:sym typeface="Wingdings" panose="05000000000000000000" pitchFamily="2" charset="2"/>
              </a:rPr>
              <a:t> </a:t>
            </a:r>
            <a:r>
              <a:rPr lang="en-US" sz="3200" b="0" i="0" dirty="0">
                <a:effectLst/>
              </a:rPr>
              <a:t>fish kills</a:t>
            </a:r>
          </a:p>
          <a:p>
            <a:pPr marL="914400" lvl="1" indent="-457200">
              <a:buFont typeface="Arial" panose="020B0604020202020204" pitchFamily="34" charset="0"/>
              <a:buChar char="•"/>
            </a:pPr>
            <a:r>
              <a:rPr lang="en-US" sz="3200" b="0" i="0" dirty="0">
                <a:effectLst/>
              </a:rPr>
              <a:t>Toxin release from HABs </a:t>
            </a:r>
            <a:r>
              <a:rPr lang="en-US" sz="3200" b="0" i="0" dirty="0">
                <a:effectLst/>
                <a:sym typeface="Wingdings" panose="05000000000000000000" pitchFamily="2" charset="2"/>
              </a:rPr>
              <a:t></a:t>
            </a:r>
            <a:r>
              <a:rPr lang="en-US" sz="3200" b="0" i="0" dirty="0">
                <a:effectLst/>
              </a:rPr>
              <a:t> results in wildlife mortality </a:t>
            </a:r>
          </a:p>
          <a:p>
            <a:pPr lvl="2"/>
            <a:r>
              <a:rPr lang="en-US" sz="3200" dirty="0"/>
              <a:t>			      </a:t>
            </a:r>
            <a:r>
              <a:rPr lang="en-US" sz="3200" dirty="0">
                <a:sym typeface="Wingdings" panose="05000000000000000000" pitchFamily="2" charset="2"/>
              </a:rPr>
              <a:t> </a:t>
            </a:r>
            <a:r>
              <a:rPr lang="en-US" sz="3200" b="0" i="0" dirty="0">
                <a:effectLst/>
              </a:rPr>
              <a:t>cause adverse health effects to local communities</a:t>
            </a:r>
          </a:p>
          <a:p>
            <a:pPr marL="914400" lvl="1" indent="-457200">
              <a:buFont typeface="Arial" panose="020B0604020202020204" pitchFamily="34" charset="0"/>
              <a:buChar char="•"/>
            </a:pPr>
            <a:r>
              <a:rPr lang="en-US" sz="3200" dirty="0">
                <a:effectLst/>
                <a:ea typeface="DengXian" panose="02010600030101010101" pitchFamily="2" charset="-122"/>
                <a:cs typeface="Times New Roman" panose="02020603050405020304" pitchFamily="18" charset="0"/>
              </a:rPr>
              <a:t>Clogging water treatment plants</a:t>
            </a:r>
          </a:p>
        </p:txBody>
      </p:sp>
      <p:pic>
        <p:nvPicPr>
          <p:cNvPr id="29" name="Picture 28" descr="A bridge over water with land and trees&#10;&#10;Description automatically generated">
            <a:extLst>
              <a:ext uri="{FF2B5EF4-FFF2-40B4-BE49-F238E27FC236}">
                <a16:creationId xmlns:a16="http://schemas.microsoft.com/office/drawing/2014/main" id="{F4590B33-AA8A-3D4C-2432-976CE8C62327}"/>
              </a:ext>
            </a:extLst>
          </p:cNvPr>
          <p:cNvPicPr>
            <a:picLocks noChangeAspect="1"/>
          </p:cNvPicPr>
          <p:nvPr/>
        </p:nvPicPr>
        <p:blipFill rotWithShape="1">
          <a:blip r:embed="rId4">
            <a:extLst>
              <a:ext uri="{28A0092B-C50C-407E-A947-70E740481C1C}">
                <a14:useLocalDpi xmlns:a14="http://schemas.microsoft.com/office/drawing/2010/main" val="0"/>
              </a:ext>
            </a:extLst>
          </a:blip>
          <a:srcRect t="3479"/>
          <a:stretch/>
        </p:blipFill>
        <p:spPr>
          <a:xfrm>
            <a:off x="898147" y="14594009"/>
            <a:ext cx="6568851" cy="4132602"/>
          </a:xfrm>
          <a:prstGeom prst="rect">
            <a:avLst/>
          </a:prstGeom>
        </p:spPr>
      </p:pic>
      <p:sp>
        <p:nvSpPr>
          <p:cNvPr id="63" name="Rectangle 62">
            <a:extLst>
              <a:ext uri="{FF2B5EF4-FFF2-40B4-BE49-F238E27FC236}">
                <a16:creationId xmlns:a16="http://schemas.microsoft.com/office/drawing/2014/main" id="{87B11E39-FB1F-E81F-61A0-2E97E8D31BAD}"/>
              </a:ext>
            </a:extLst>
          </p:cNvPr>
          <p:cNvSpPr/>
          <p:nvPr/>
        </p:nvSpPr>
        <p:spPr>
          <a:xfrm>
            <a:off x="27201212" y="36857324"/>
            <a:ext cx="10373215" cy="11455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C916A6C-B2BF-1091-5F3E-5A496031839F}"/>
              </a:ext>
            </a:extLst>
          </p:cNvPr>
          <p:cNvSpPr txBox="1"/>
          <p:nvPr/>
        </p:nvSpPr>
        <p:spPr>
          <a:xfrm>
            <a:off x="995054" y="18789069"/>
            <a:ext cx="6227724" cy="646331"/>
          </a:xfrm>
          <a:prstGeom prst="rect">
            <a:avLst/>
          </a:prstGeom>
          <a:noFill/>
        </p:spPr>
        <p:txBody>
          <a:bodyPr wrap="square" rtlCol="0">
            <a:spAutoFit/>
          </a:bodyPr>
          <a:lstStyle/>
          <a:p>
            <a:pPr algn="ctr"/>
            <a:r>
              <a:rPr lang="en-US" dirty="0">
                <a:solidFill>
                  <a:schemeClr val="bg1">
                    <a:lumMod val="50000"/>
                  </a:schemeClr>
                </a:solidFill>
              </a:rPr>
              <a:t>Figure 1. Algal b</a:t>
            </a:r>
            <a:r>
              <a:rPr lang="en-US" b="0" i="0" dirty="0">
                <a:solidFill>
                  <a:schemeClr val="bg1">
                    <a:lumMod val="50000"/>
                  </a:schemeClr>
                </a:solidFill>
                <a:effectLst/>
              </a:rPr>
              <a:t>looms in the James River near the Monitor Merrimac Bridge in August 2013. (Wolfgang </a:t>
            </a:r>
            <a:r>
              <a:rPr lang="en-US" b="0" i="0" dirty="0" err="1">
                <a:solidFill>
                  <a:schemeClr val="bg1">
                    <a:lumMod val="50000"/>
                  </a:schemeClr>
                </a:solidFill>
                <a:effectLst/>
              </a:rPr>
              <a:t>Vogelbein</a:t>
            </a:r>
            <a:r>
              <a:rPr lang="en-US" b="0" i="0" dirty="0">
                <a:solidFill>
                  <a:schemeClr val="bg1">
                    <a:lumMod val="50000"/>
                  </a:schemeClr>
                </a:solidFill>
                <a:effectLst/>
              </a:rPr>
              <a:t>/VIMS)</a:t>
            </a:r>
            <a:endParaRPr lang="en-US" dirty="0">
              <a:solidFill>
                <a:schemeClr val="bg1">
                  <a:lumMod val="50000"/>
                </a:schemeClr>
              </a:solidFill>
            </a:endParaRPr>
          </a:p>
        </p:txBody>
      </p:sp>
      <p:pic>
        <p:nvPicPr>
          <p:cNvPr id="35" name="Picture 34" descr="Fish swimming in a pond&#10;&#10;Description automatically generated">
            <a:extLst>
              <a:ext uri="{FF2B5EF4-FFF2-40B4-BE49-F238E27FC236}">
                <a16:creationId xmlns:a16="http://schemas.microsoft.com/office/drawing/2014/main" id="{2E91A617-CA4B-5D31-FC0A-DE997B450F19}"/>
              </a:ext>
            </a:extLst>
          </p:cNvPr>
          <p:cNvPicPr>
            <a:picLocks noChangeAspect="1"/>
          </p:cNvPicPr>
          <p:nvPr/>
        </p:nvPicPr>
        <p:blipFill rotWithShape="1">
          <a:blip r:embed="rId5">
            <a:extLst>
              <a:ext uri="{28A0092B-C50C-407E-A947-70E740481C1C}">
                <a14:useLocalDpi xmlns:a14="http://schemas.microsoft.com/office/drawing/2010/main" val="0"/>
              </a:ext>
            </a:extLst>
          </a:blip>
          <a:srcRect t="3198" r="1080" b="1755"/>
          <a:stretch/>
        </p:blipFill>
        <p:spPr>
          <a:xfrm>
            <a:off x="7673649" y="14585957"/>
            <a:ext cx="6464975" cy="4182665"/>
          </a:xfrm>
          <a:prstGeom prst="rect">
            <a:avLst/>
          </a:prstGeom>
        </p:spPr>
      </p:pic>
      <p:sp>
        <p:nvSpPr>
          <p:cNvPr id="36" name="TextBox 35">
            <a:extLst>
              <a:ext uri="{FF2B5EF4-FFF2-40B4-BE49-F238E27FC236}">
                <a16:creationId xmlns:a16="http://schemas.microsoft.com/office/drawing/2014/main" id="{92922086-E873-C4ED-3859-13215BC8B279}"/>
              </a:ext>
            </a:extLst>
          </p:cNvPr>
          <p:cNvSpPr txBox="1"/>
          <p:nvPr/>
        </p:nvSpPr>
        <p:spPr>
          <a:xfrm>
            <a:off x="7724665" y="18842489"/>
            <a:ext cx="6227724" cy="646331"/>
          </a:xfrm>
          <a:prstGeom prst="rect">
            <a:avLst/>
          </a:prstGeom>
          <a:noFill/>
        </p:spPr>
        <p:txBody>
          <a:bodyPr wrap="square" rtlCol="0">
            <a:spAutoFit/>
          </a:bodyPr>
          <a:lstStyle/>
          <a:p>
            <a:pPr algn="ctr"/>
            <a:r>
              <a:rPr lang="en-US" dirty="0">
                <a:solidFill>
                  <a:schemeClr val="bg1">
                    <a:lumMod val="50000"/>
                  </a:schemeClr>
                </a:solidFill>
              </a:rPr>
              <a:t>Figure 2. Extreme case of algal b</a:t>
            </a:r>
            <a:r>
              <a:rPr lang="en-US" b="0" i="0" dirty="0">
                <a:solidFill>
                  <a:schemeClr val="bg1">
                    <a:lumMod val="50000"/>
                  </a:schemeClr>
                </a:solidFill>
                <a:effectLst/>
              </a:rPr>
              <a:t>looms leading to fish kills </a:t>
            </a:r>
            <a:r>
              <a:rPr lang="en-US" dirty="0">
                <a:solidFill>
                  <a:schemeClr val="bg1">
                    <a:lumMod val="50000"/>
                  </a:schemeClr>
                </a:solidFill>
              </a:rPr>
              <a:t>due to hypoxic conditions</a:t>
            </a:r>
            <a:r>
              <a:rPr lang="en-US" b="0" i="0" dirty="0">
                <a:solidFill>
                  <a:schemeClr val="bg1">
                    <a:lumMod val="50000"/>
                  </a:schemeClr>
                </a:solidFill>
                <a:effectLst/>
              </a:rPr>
              <a:t>. (J.B. Forbes)</a:t>
            </a:r>
            <a:endParaRPr lang="en-US" dirty="0">
              <a:solidFill>
                <a:schemeClr val="bg1">
                  <a:lumMod val="50000"/>
                </a:schemeClr>
              </a:solidFill>
            </a:endParaRPr>
          </a:p>
        </p:txBody>
      </p:sp>
      <p:grpSp>
        <p:nvGrpSpPr>
          <p:cNvPr id="110" name="Group 109">
            <a:extLst>
              <a:ext uri="{FF2B5EF4-FFF2-40B4-BE49-F238E27FC236}">
                <a16:creationId xmlns:a16="http://schemas.microsoft.com/office/drawing/2014/main" id="{41D3762B-F3B0-0FC9-3F31-4ED9596E2667}"/>
              </a:ext>
            </a:extLst>
          </p:cNvPr>
          <p:cNvGrpSpPr/>
          <p:nvPr/>
        </p:nvGrpSpPr>
        <p:grpSpPr>
          <a:xfrm>
            <a:off x="494305" y="20044741"/>
            <a:ext cx="13973357" cy="17966657"/>
            <a:chOff x="494305" y="20044741"/>
            <a:chExt cx="13973357" cy="17966657"/>
          </a:xfrm>
        </p:grpSpPr>
        <p:sp>
          <p:nvSpPr>
            <p:cNvPr id="37" name="Rectangle 36">
              <a:extLst>
                <a:ext uri="{FF2B5EF4-FFF2-40B4-BE49-F238E27FC236}">
                  <a16:creationId xmlns:a16="http://schemas.microsoft.com/office/drawing/2014/main" id="{61D608EF-7B8E-0148-31F4-99103146C59D}"/>
                </a:ext>
              </a:extLst>
            </p:cNvPr>
            <p:cNvSpPr/>
            <p:nvPr/>
          </p:nvSpPr>
          <p:spPr>
            <a:xfrm>
              <a:off x="494305" y="20044741"/>
              <a:ext cx="13973357" cy="179666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6D09C30-F9DF-10DC-C86F-C163AE20C5C7}"/>
                </a:ext>
              </a:extLst>
            </p:cNvPr>
            <p:cNvSpPr/>
            <p:nvPr/>
          </p:nvSpPr>
          <p:spPr>
            <a:xfrm>
              <a:off x="494305" y="20044741"/>
              <a:ext cx="13973357" cy="145187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solidFill>
                    <a:schemeClr val="tx1"/>
                  </a:solidFill>
                  <a:cs typeface="Aharoni" panose="02010803020104030203" pitchFamily="2" charset="-79"/>
                </a:rPr>
                <a:t>Methods</a:t>
              </a:r>
              <a:endParaRPr lang="en-US" sz="6600" dirty="0">
                <a:solidFill>
                  <a:schemeClr val="tx1"/>
                </a:solidFill>
              </a:endParaRPr>
            </a:p>
          </p:txBody>
        </p:sp>
      </p:grpSp>
      <p:sp>
        <p:nvSpPr>
          <p:cNvPr id="39" name="TextBox 38">
            <a:extLst>
              <a:ext uri="{FF2B5EF4-FFF2-40B4-BE49-F238E27FC236}">
                <a16:creationId xmlns:a16="http://schemas.microsoft.com/office/drawing/2014/main" id="{2FDB6F1A-0A99-92C9-2105-4F620FE50438}"/>
              </a:ext>
            </a:extLst>
          </p:cNvPr>
          <p:cNvSpPr txBox="1"/>
          <p:nvPr/>
        </p:nvSpPr>
        <p:spPr>
          <a:xfrm>
            <a:off x="739339" y="21642310"/>
            <a:ext cx="13537498" cy="1200329"/>
          </a:xfrm>
          <a:prstGeom prst="rect">
            <a:avLst/>
          </a:prstGeom>
          <a:noFill/>
        </p:spPr>
        <p:txBody>
          <a:bodyPr wrap="square" rtlCol="0">
            <a:spAutoFit/>
          </a:bodyPr>
          <a:lstStyle/>
          <a:p>
            <a:r>
              <a:rPr lang="en-US" sz="4000" b="1" u="sng" dirty="0"/>
              <a:t>Study Site</a:t>
            </a:r>
          </a:p>
          <a:p>
            <a:r>
              <a:rPr lang="en-US" sz="3200" dirty="0">
                <a:cs typeface="Arial" panose="020B0604020202020204" pitchFamily="34" charset="0"/>
              </a:rPr>
              <a:t>A section of the James River at 5 stations from January 2013 to December 2022 </a:t>
            </a:r>
            <a:endParaRPr lang="en-US" sz="2000" dirty="0"/>
          </a:p>
        </p:txBody>
      </p:sp>
      <p:grpSp>
        <p:nvGrpSpPr>
          <p:cNvPr id="20" name="Group 19">
            <a:extLst>
              <a:ext uri="{FF2B5EF4-FFF2-40B4-BE49-F238E27FC236}">
                <a16:creationId xmlns:a16="http://schemas.microsoft.com/office/drawing/2014/main" id="{A978B46F-28AB-0A4C-FE9E-265D617784C3}"/>
              </a:ext>
            </a:extLst>
          </p:cNvPr>
          <p:cNvGrpSpPr/>
          <p:nvPr/>
        </p:nvGrpSpPr>
        <p:grpSpPr>
          <a:xfrm>
            <a:off x="670036" y="27263555"/>
            <a:ext cx="13516821" cy="3394746"/>
            <a:chOff x="666480" y="28674815"/>
            <a:chExt cx="13516821" cy="3394746"/>
          </a:xfrm>
        </p:grpSpPr>
        <p:sp>
          <p:nvSpPr>
            <p:cNvPr id="47" name="TextBox 46">
              <a:extLst>
                <a:ext uri="{FF2B5EF4-FFF2-40B4-BE49-F238E27FC236}">
                  <a16:creationId xmlns:a16="http://schemas.microsoft.com/office/drawing/2014/main" id="{BB338D9B-E427-4F54-821D-85115DEC1193}"/>
                </a:ext>
              </a:extLst>
            </p:cNvPr>
            <p:cNvSpPr txBox="1"/>
            <p:nvPr/>
          </p:nvSpPr>
          <p:spPr>
            <a:xfrm>
              <a:off x="666480" y="28674815"/>
              <a:ext cx="6848649" cy="707886"/>
            </a:xfrm>
            <a:prstGeom prst="rect">
              <a:avLst/>
            </a:prstGeom>
            <a:noFill/>
          </p:spPr>
          <p:txBody>
            <a:bodyPr wrap="square" rtlCol="0">
              <a:spAutoFit/>
            </a:bodyPr>
            <a:lstStyle/>
            <a:p>
              <a:r>
                <a:rPr lang="en-US" sz="4000" b="1" u="sng" dirty="0"/>
                <a:t>About the Data</a:t>
              </a:r>
            </a:p>
          </p:txBody>
        </p:sp>
        <p:pic>
          <p:nvPicPr>
            <p:cNvPr id="58" name="Picture 57">
              <a:extLst>
                <a:ext uri="{FF2B5EF4-FFF2-40B4-BE49-F238E27FC236}">
                  <a16:creationId xmlns:a16="http://schemas.microsoft.com/office/drawing/2014/main" id="{5B19E846-6FB0-5651-B226-0428EDD34931}"/>
                </a:ext>
              </a:extLst>
            </p:cNvPr>
            <p:cNvPicPr>
              <a:picLocks noChangeAspect="1"/>
            </p:cNvPicPr>
            <p:nvPr/>
          </p:nvPicPr>
          <p:blipFill>
            <a:blip r:embed="rId6"/>
            <a:stretch>
              <a:fillRect/>
            </a:stretch>
          </p:blipFill>
          <p:spPr>
            <a:xfrm>
              <a:off x="838589" y="29570447"/>
              <a:ext cx="2675649" cy="2377650"/>
            </a:xfrm>
            <a:prstGeom prst="rect">
              <a:avLst/>
            </a:prstGeom>
          </p:spPr>
        </p:pic>
        <p:sp>
          <p:nvSpPr>
            <p:cNvPr id="60" name="TextBox 59">
              <a:extLst>
                <a:ext uri="{FF2B5EF4-FFF2-40B4-BE49-F238E27FC236}">
                  <a16:creationId xmlns:a16="http://schemas.microsoft.com/office/drawing/2014/main" id="{F759FC92-D4A3-E25F-4283-7D88003A61F2}"/>
                </a:ext>
              </a:extLst>
            </p:cNvPr>
            <p:cNvSpPr txBox="1"/>
            <p:nvPr/>
          </p:nvSpPr>
          <p:spPr>
            <a:xfrm>
              <a:off x="3684202" y="29391905"/>
              <a:ext cx="10499099" cy="2677656"/>
            </a:xfrm>
            <a:prstGeom prst="rect">
              <a:avLst/>
            </a:prstGeom>
            <a:noFill/>
          </p:spPr>
          <p:txBody>
            <a:bodyPr wrap="square" rtlCol="0">
              <a:spAutoFit/>
            </a:bodyPr>
            <a:lstStyle/>
            <a:p>
              <a:pPr marL="457200" indent="-457200">
                <a:buFont typeface="Arial" panose="020B0604020202020204" pitchFamily="34" charset="0"/>
                <a:buChar char="•"/>
              </a:pPr>
              <a:r>
                <a:rPr lang="en-US" sz="2800" kern="100" dirty="0">
                  <a:ea typeface="DengXian" panose="02010600030101010101" pitchFamily="2" charset="-122"/>
                  <a:cs typeface="Times New Roman" panose="02020603050405020304" pitchFamily="18" charset="0"/>
                </a:rPr>
                <a:t>Monthly monitoring </a:t>
              </a:r>
              <a:r>
                <a:rPr lang="en-US" sz="2800" kern="100" dirty="0">
                  <a:effectLst/>
                  <a:ea typeface="DengXian" panose="02010600030101010101" pitchFamily="2" charset="-122"/>
                  <a:cs typeface="Times New Roman" panose="02020603050405020304" pitchFamily="18" charset="0"/>
                </a:rPr>
                <a:t>has occurred since the mid-1980s</a:t>
              </a:r>
              <a:r>
                <a:rPr lang="en-US" sz="2800" kern="100" dirty="0">
                  <a:ea typeface="DengXian" panose="02010600030101010101" pitchFamily="2" charset="-122"/>
                  <a:cs typeface="Times New Roman" panose="02020603050405020304" pitchFamily="18" charset="0"/>
                </a:rPr>
                <a:t> on </a:t>
              </a:r>
              <a:r>
                <a:rPr lang="en-US" sz="2800" kern="100" dirty="0">
                  <a:effectLst/>
                  <a:ea typeface="DengXian" panose="02010600030101010101" pitchFamily="2" charset="-122"/>
                  <a:cs typeface="Times New Roman" panose="02020603050405020304" pitchFamily="18" charset="0"/>
                </a:rPr>
                <a:t>water quality &amp; phytoplankton</a:t>
              </a:r>
            </a:p>
            <a:p>
              <a:pPr marL="457200" indent="-457200">
                <a:buFont typeface="Arial" panose="020B0604020202020204" pitchFamily="34" charset="0"/>
                <a:buChar char="•"/>
              </a:pPr>
              <a:r>
                <a:rPr lang="en-US" sz="2800" kern="100" dirty="0">
                  <a:effectLst/>
                  <a:ea typeface="DengXian" panose="02010600030101010101" pitchFamily="2" charset="-122"/>
                  <a:cs typeface="Times New Roman" panose="02020603050405020304" pitchFamily="18" charset="0"/>
                </a:rPr>
                <a:t>Collected by Maryland Department of Natural Resources, Morgan State University, Old Dominion &amp; the Virginia Department of Environmental Quality (VDEQ)</a:t>
              </a:r>
            </a:p>
            <a:p>
              <a:pPr marL="457200" indent="-457200">
                <a:buFont typeface="Arial" panose="020B0604020202020204" pitchFamily="34" charset="0"/>
                <a:buChar char="•"/>
              </a:pPr>
              <a:r>
                <a:rPr lang="en-US" sz="2800" kern="100" dirty="0">
                  <a:ea typeface="DengXian" panose="02010600030101010101" pitchFamily="2" charset="-122"/>
                  <a:cs typeface="Times New Roman" panose="02020603050405020304" pitchFamily="18" charset="0"/>
                </a:rPr>
                <a:t>Variable of Interest: </a:t>
              </a:r>
              <a:r>
                <a:rPr lang="en-US" sz="2800" kern="100" dirty="0" err="1">
                  <a:ea typeface="DengXian" panose="02010600030101010101" pitchFamily="2" charset="-122"/>
                  <a:cs typeface="Times New Roman" panose="02020603050405020304" pitchFamily="18" charset="0"/>
                </a:rPr>
                <a:t>Chl</a:t>
              </a:r>
              <a:r>
                <a:rPr lang="en-US" sz="2800" kern="100" dirty="0">
                  <a:ea typeface="DengXian" panose="02010600030101010101" pitchFamily="2" charset="-122"/>
                  <a:cs typeface="Times New Roman" panose="02020603050405020304" pitchFamily="18" charset="0"/>
                </a:rPr>
                <a:t>-a, Nutrients, Turbidity &amp; Water Temperature</a:t>
              </a:r>
              <a:endParaRPr lang="en-US" sz="2800" kern="100" dirty="0">
                <a:effectLst/>
                <a:ea typeface="DengXian" panose="02010600030101010101" pitchFamily="2" charset="-122"/>
                <a:cs typeface="Times New Roman" panose="02020603050405020304" pitchFamily="18" charset="0"/>
              </a:endParaRPr>
            </a:p>
          </p:txBody>
        </p:sp>
      </p:grpSp>
      <p:grpSp>
        <p:nvGrpSpPr>
          <p:cNvPr id="19" name="Group 18">
            <a:extLst>
              <a:ext uri="{FF2B5EF4-FFF2-40B4-BE49-F238E27FC236}">
                <a16:creationId xmlns:a16="http://schemas.microsoft.com/office/drawing/2014/main" id="{45688BE8-87F5-7778-0D4E-767ABE1EE0F0}"/>
              </a:ext>
            </a:extLst>
          </p:cNvPr>
          <p:cNvGrpSpPr/>
          <p:nvPr/>
        </p:nvGrpSpPr>
        <p:grpSpPr>
          <a:xfrm>
            <a:off x="861678" y="30850255"/>
            <a:ext cx="13313069" cy="2477020"/>
            <a:chOff x="709645" y="32832701"/>
            <a:chExt cx="13313069" cy="2477020"/>
          </a:xfrm>
        </p:grpSpPr>
        <p:sp>
          <p:nvSpPr>
            <p:cNvPr id="59" name="TextBox 58">
              <a:extLst>
                <a:ext uri="{FF2B5EF4-FFF2-40B4-BE49-F238E27FC236}">
                  <a16:creationId xmlns:a16="http://schemas.microsoft.com/office/drawing/2014/main" id="{0163DC15-3BCF-7992-06C4-0129711F4C6F}"/>
                </a:ext>
              </a:extLst>
            </p:cNvPr>
            <p:cNvSpPr txBox="1"/>
            <p:nvPr/>
          </p:nvSpPr>
          <p:spPr>
            <a:xfrm>
              <a:off x="4980887" y="33013852"/>
              <a:ext cx="9041827"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cs typeface="Arial" panose="020B0604020202020204" pitchFamily="34" charset="0"/>
                </a:rPr>
                <a:t>Launch on February 11, 2013 (still operational)</a:t>
              </a:r>
            </a:p>
            <a:p>
              <a:pPr marL="457200" indent="-457200">
                <a:buFont typeface="Arial" panose="020B0604020202020204" pitchFamily="34" charset="0"/>
                <a:buChar char="•"/>
              </a:pPr>
              <a:r>
                <a:rPr lang="en-US" sz="2800" dirty="0">
                  <a:cs typeface="Arial" panose="020B0604020202020204" pitchFamily="34" charset="0"/>
                </a:rPr>
                <a:t>Bands of interest: Coastal aerosols, blue, green, red, near infrared</a:t>
              </a:r>
            </a:p>
            <a:p>
              <a:pPr marL="457200" indent="-457200">
                <a:buFont typeface="Arial" panose="020B0604020202020204" pitchFamily="34" charset="0"/>
                <a:buChar char="•"/>
              </a:pPr>
              <a:r>
                <a:rPr lang="en-US" sz="2800" dirty="0">
                  <a:cs typeface="Arial" panose="020B0604020202020204" pitchFamily="34" charset="0"/>
                </a:rPr>
                <a:t>30-meter multispectral resolutions along a 185km swath</a:t>
              </a:r>
              <a:endParaRPr lang="en-US" sz="2800" dirty="0"/>
            </a:p>
          </p:txBody>
        </p:sp>
        <p:pic>
          <p:nvPicPr>
            <p:cNvPr id="64" name="Picture 63" descr="A satellite in space over a planet&#10;&#10;Description automatically generated">
              <a:extLst>
                <a:ext uri="{FF2B5EF4-FFF2-40B4-BE49-F238E27FC236}">
                  <a16:creationId xmlns:a16="http://schemas.microsoft.com/office/drawing/2014/main" id="{EBEDEAFB-400E-2082-17CF-FC8F7AD7C53D}"/>
                </a:ext>
              </a:extLst>
            </p:cNvPr>
            <p:cNvPicPr>
              <a:picLocks noChangeAspect="1"/>
            </p:cNvPicPr>
            <p:nvPr/>
          </p:nvPicPr>
          <p:blipFill rotWithShape="1">
            <a:blip r:embed="rId7">
              <a:extLst>
                <a:ext uri="{28A0092B-C50C-407E-A947-70E740481C1C}">
                  <a14:useLocalDpi xmlns:a14="http://schemas.microsoft.com/office/drawing/2010/main" val="0"/>
                </a:ext>
              </a:extLst>
            </a:blip>
            <a:srcRect t="7916"/>
            <a:stretch/>
          </p:blipFill>
          <p:spPr>
            <a:xfrm>
              <a:off x="709645" y="32832701"/>
              <a:ext cx="4045332" cy="2477020"/>
            </a:xfrm>
            <a:prstGeom prst="rect">
              <a:avLst/>
            </a:prstGeom>
          </p:spPr>
        </p:pic>
      </p:grpSp>
      <p:sp>
        <p:nvSpPr>
          <p:cNvPr id="65" name="TextBox 64">
            <a:extLst>
              <a:ext uri="{FF2B5EF4-FFF2-40B4-BE49-F238E27FC236}">
                <a16:creationId xmlns:a16="http://schemas.microsoft.com/office/drawing/2014/main" id="{955DE9DE-85B1-2E89-D796-0DDD5D1EBDE7}"/>
              </a:ext>
            </a:extLst>
          </p:cNvPr>
          <p:cNvSpPr txBox="1"/>
          <p:nvPr/>
        </p:nvSpPr>
        <p:spPr>
          <a:xfrm>
            <a:off x="38314359" y="7938118"/>
            <a:ext cx="12094179"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a:t>The blooms observed on the James may be driven by ammonium and phosphate availability, and water temperature.</a:t>
            </a:r>
          </a:p>
          <a:p>
            <a:pPr marL="457200" indent="-457200">
              <a:buFont typeface="Arial" panose="020B0604020202020204" pitchFamily="34" charset="0"/>
              <a:buChar char="•"/>
            </a:pPr>
            <a:r>
              <a:rPr lang="en-US" sz="3200" dirty="0"/>
              <a:t>On average, the head of the James experience higher volume of phytoplankton blooms than compared to the mouth of the river</a:t>
            </a:r>
          </a:p>
          <a:p>
            <a:pPr marL="457200" indent="-457200">
              <a:buFont typeface="Arial" panose="020B0604020202020204" pitchFamily="34" charset="0"/>
              <a:buChar char="•"/>
            </a:pPr>
            <a:r>
              <a:rPr lang="en-US" sz="3200" dirty="0"/>
              <a:t>It appears that algal bloom trends was not affected by the pandemic in 2020 (consistent with both GAM &amp; CHL Models)</a:t>
            </a:r>
          </a:p>
        </p:txBody>
      </p:sp>
      <p:sp>
        <p:nvSpPr>
          <p:cNvPr id="80" name="TextBox 79">
            <a:extLst>
              <a:ext uri="{FF2B5EF4-FFF2-40B4-BE49-F238E27FC236}">
                <a16:creationId xmlns:a16="http://schemas.microsoft.com/office/drawing/2014/main" id="{0FE07974-7442-6C9C-6C64-0EB95446BE07}"/>
              </a:ext>
            </a:extLst>
          </p:cNvPr>
          <p:cNvSpPr txBox="1"/>
          <p:nvPr/>
        </p:nvSpPr>
        <p:spPr>
          <a:xfrm>
            <a:off x="20215181" y="12970188"/>
            <a:ext cx="13205827" cy="369332"/>
          </a:xfrm>
          <a:prstGeom prst="rect">
            <a:avLst/>
          </a:prstGeom>
          <a:noFill/>
        </p:spPr>
        <p:txBody>
          <a:bodyPr wrap="square" rtlCol="0">
            <a:spAutoFit/>
          </a:bodyPr>
          <a:lstStyle/>
          <a:p>
            <a:r>
              <a:rPr lang="en-US" dirty="0">
                <a:solidFill>
                  <a:schemeClr val="bg1">
                    <a:lumMod val="50000"/>
                  </a:schemeClr>
                </a:solidFill>
              </a:rPr>
              <a:t>Figure 4. I</a:t>
            </a:r>
            <a:r>
              <a:rPr lang="en-US" b="0" i="0" dirty="0">
                <a:solidFill>
                  <a:schemeClr val="bg1">
                    <a:lumMod val="50000"/>
                  </a:schemeClr>
                </a:solidFill>
                <a:effectLst/>
                <a:latin typeface="Calibri" panose="020F0502020204030204" pitchFamily="34" charset="0"/>
              </a:rPr>
              <a:t>n situ </a:t>
            </a:r>
            <a:r>
              <a:rPr lang="en-US" b="0" i="0" dirty="0" err="1">
                <a:solidFill>
                  <a:schemeClr val="bg1">
                    <a:lumMod val="50000"/>
                  </a:schemeClr>
                </a:solidFill>
                <a:effectLst/>
                <a:latin typeface="Calibri" panose="020F0502020204030204" pitchFamily="34" charset="0"/>
              </a:rPr>
              <a:t>Chl</a:t>
            </a:r>
            <a:r>
              <a:rPr lang="en-US" b="0" i="0" dirty="0">
                <a:solidFill>
                  <a:schemeClr val="bg1">
                    <a:lumMod val="50000"/>
                  </a:schemeClr>
                </a:solidFill>
                <a:effectLst/>
                <a:latin typeface="Calibri" panose="020F0502020204030204" pitchFamily="34" charset="0"/>
              </a:rPr>
              <a:t>-a record as a function of time for </a:t>
            </a:r>
            <a:r>
              <a:rPr lang="en-US" dirty="0">
                <a:solidFill>
                  <a:schemeClr val="bg1">
                    <a:lumMod val="50000"/>
                  </a:schemeClr>
                </a:solidFill>
                <a:latin typeface="Calibri" panose="020F0502020204030204" pitchFamily="34" charset="0"/>
              </a:rPr>
              <a:t>the 5-sampling</a:t>
            </a:r>
            <a:r>
              <a:rPr lang="en-US" b="0" i="0" dirty="0">
                <a:solidFill>
                  <a:schemeClr val="bg1">
                    <a:lumMod val="50000"/>
                  </a:schemeClr>
                </a:solidFill>
                <a:effectLst/>
                <a:latin typeface="Calibri" panose="020F0502020204030204" pitchFamily="34" charset="0"/>
              </a:rPr>
              <a:t> stations along the James River from January 2013 to December 2022.</a:t>
            </a:r>
            <a:endParaRPr lang="en-US" dirty="0">
              <a:solidFill>
                <a:schemeClr val="bg1">
                  <a:lumMod val="50000"/>
                </a:schemeClr>
              </a:solidFill>
            </a:endParaRPr>
          </a:p>
        </p:txBody>
      </p:sp>
      <p:sp>
        <p:nvSpPr>
          <p:cNvPr id="66" name="TextBox 65">
            <a:extLst>
              <a:ext uri="{FF2B5EF4-FFF2-40B4-BE49-F238E27FC236}">
                <a16:creationId xmlns:a16="http://schemas.microsoft.com/office/drawing/2014/main" id="{CCD0753A-54C7-54C3-DB14-C755029BC357}"/>
              </a:ext>
            </a:extLst>
          </p:cNvPr>
          <p:cNvSpPr txBox="1"/>
          <p:nvPr/>
        </p:nvSpPr>
        <p:spPr>
          <a:xfrm>
            <a:off x="27496240" y="37124911"/>
            <a:ext cx="6032617" cy="646331"/>
          </a:xfrm>
          <a:prstGeom prst="rect">
            <a:avLst/>
          </a:prstGeom>
          <a:noFill/>
        </p:spPr>
        <p:txBody>
          <a:bodyPr wrap="square" rtlCol="0">
            <a:spAutoFit/>
          </a:bodyPr>
          <a:lstStyle/>
          <a:p>
            <a:r>
              <a:rPr lang="en-US" sz="3600" b="1" dirty="0"/>
              <a:t>Data Analysis:</a:t>
            </a:r>
            <a:r>
              <a:rPr lang="en-US" sz="2400" dirty="0"/>
              <a:t>    </a:t>
            </a:r>
            <a:r>
              <a:rPr lang="en-US" sz="3200" dirty="0"/>
              <a:t>Conducted using</a:t>
            </a:r>
            <a:endParaRPr lang="en-US" sz="3600" b="1" u="sng" dirty="0"/>
          </a:p>
        </p:txBody>
      </p:sp>
      <p:pic>
        <p:nvPicPr>
          <p:cNvPr id="82" name="Graphic 81">
            <a:extLst>
              <a:ext uri="{FF2B5EF4-FFF2-40B4-BE49-F238E27FC236}">
                <a16:creationId xmlns:a16="http://schemas.microsoft.com/office/drawing/2014/main" id="{28A707DB-0B56-A960-2643-731BE989F640}"/>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1586" r="21323"/>
          <a:stretch/>
        </p:blipFill>
        <p:spPr>
          <a:xfrm>
            <a:off x="35798110" y="36903092"/>
            <a:ext cx="1485103" cy="1089971"/>
          </a:xfrm>
          <a:prstGeom prst="rect">
            <a:avLst/>
          </a:prstGeom>
        </p:spPr>
      </p:pic>
      <p:pic>
        <p:nvPicPr>
          <p:cNvPr id="84" name="Picture 83" descr="A logo with a blue circle and a blue circle&#10;&#10;Description automatically generated">
            <a:extLst>
              <a:ext uri="{FF2B5EF4-FFF2-40B4-BE49-F238E27FC236}">
                <a16:creationId xmlns:a16="http://schemas.microsoft.com/office/drawing/2014/main" id="{355085AA-5EE1-C09D-4ED3-70C9E8B3E7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67260" y="37122177"/>
            <a:ext cx="1905504" cy="668451"/>
          </a:xfrm>
          <a:prstGeom prst="rect">
            <a:avLst/>
          </a:prstGeom>
        </p:spPr>
      </p:pic>
      <p:sp>
        <p:nvSpPr>
          <p:cNvPr id="85" name="TextBox 84">
            <a:extLst>
              <a:ext uri="{FF2B5EF4-FFF2-40B4-BE49-F238E27FC236}">
                <a16:creationId xmlns:a16="http://schemas.microsoft.com/office/drawing/2014/main" id="{8D58CE8B-587A-5A93-278B-A2743A1AFB09}"/>
              </a:ext>
            </a:extLst>
          </p:cNvPr>
          <p:cNvSpPr txBox="1"/>
          <p:nvPr/>
        </p:nvSpPr>
        <p:spPr>
          <a:xfrm>
            <a:off x="15297768" y="13709443"/>
            <a:ext cx="7692429" cy="707886"/>
          </a:xfrm>
          <a:prstGeom prst="rect">
            <a:avLst/>
          </a:prstGeom>
          <a:noFill/>
        </p:spPr>
        <p:txBody>
          <a:bodyPr wrap="square" rtlCol="0">
            <a:spAutoFit/>
          </a:bodyPr>
          <a:lstStyle/>
          <a:p>
            <a:r>
              <a:rPr lang="en-US" sz="4000" b="1" u="sng" dirty="0"/>
              <a:t>Generalized Additive Model (GAM)</a:t>
            </a:r>
          </a:p>
        </p:txBody>
      </p:sp>
      <p:grpSp>
        <p:nvGrpSpPr>
          <p:cNvPr id="102" name="Group 101">
            <a:extLst>
              <a:ext uri="{FF2B5EF4-FFF2-40B4-BE49-F238E27FC236}">
                <a16:creationId xmlns:a16="http://schemas.microsoft.com/office/drawing/2014/main" id="{1C8FBA28-4AC5-0460-7895-58293783A88A}"/>
              </a:ext>
            </a:extLst>
          </p:cNvPr>
          <p:cNvGrpSpPr/>
          <p:nvPr/>
        </p:nvGrpSpPr>
        <p:grpSpPr>
          <a:xfrm>
            <a:off x="15629932" y="16289712"/>
            <a:ext cx="10666086" cy="1827703"/>
            <a:chOff x="25972092" y="16187049"/>
            <a:chExt cx="10666086" cy="1827703"/>
          </a:xfrm>
        </p:grpSpPr>
        <p:sp>
          <p:nvSpPr>
            <p:cNvPr id="88" name="Rectangle 87">
              <a:extLst>
                <a:ext uri="{FF2B5EF4-FFF2-40B4-BE49-F238E27FC236}">
                  <a16:creationId xmlns:a16="http://schemas.microsoft.com/office/drawing/2014/main" id="{967AC9D9-3656-12F5-1CF5-7686DE8C7CD9}"/>
                </a:ext>
              </a:extLst>
            </p:cNvPr>
            <p:cNvSpPr/>
            <p:nvPr/>
          </p:nvSpPr>
          <p:spPr>
            <a:xfrm>
              <a:off x="29076029" y="16187049"/>
              <a:ext cx="1918685" cy="1777074"/>
            </a:xfrm>
            <a:prstGeom prst="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600" b="1" dirty="0">
                  <a:solidFill>
                    <a:schemeClr val="tx1"/>
                  </a:solidFill>
                </a:rPr>
                <a:t>NH</a:t>
              </a:r>
              <a:r>
                <a:rPr lang="en-US" sz="3600" b="1" baseline="-25000" dirty="0">
                  <a:solidFill>
                    <a:schemeClr val="tx1"/>
                  </a:solidFill>
                </a:rPr>
                <a:t>4</a:t>
              </a:r>
              <a:r>
                <a:rPr lang="en-US" sz="3600" b="1" baseline="30000" dirty="0">
                  <a:solidFill>
                    <a:schemeClr val="tx1"/>
                  </a:solidFill>
                </a:rPr>
                <a:t>+</a:t>
              </a:r>
              <a:r>
                <a:rPr lang="en-US" sz="3600" b="1" dirty="0">
                  <a:solidFill>
                    <a:schemeClr val="tx1"/>
                  </a:solidFill>
                </a:rPr>
                <a:t> PO</a:t>
              </a:r>
              <a:r>
                <a:rPr lang="en-US" sz="3600" b="1" baseline="-25000" dirty="0">
                  <a:solidFill>
                    <a:schemeClr val="tx1"/>
                  </a:solidFill>
                </a:rPr>
                <a:t>4</a:t>
              </a:r>
              <a:r>
                <a:rPr lang="en-US" sz="3600" b="1" baseline="30000" dirty="0">
                  <a:solidFill>
                    <a:schemeClr val="tx1"/>
                  </a:solidFill>
                </a:rPr>
                <a:t>3</a:t>
              </a:r>
              <a:endParaRPr lang="en-US" sz="7200" b="1" dirty="0">
                <a:solidFill>
                  <a:schemeClr val="tx1"/>
                </a:solidFill>
              </a:endParaRPr>
            </a:p>
          </p:txBody>
        </p:sp>
        <p:sp>
          <p:nvSpPr>
            <p:cNvPr id="89" name="Rectangle 88">
              <a:extLst>
                <a:ext uri="{FF2B5EF4-FFF2-40B4-BE49-F238E27FC236}">
                  <a16:creationId xmlns:a16="http://schemas.microsoft.com/office/drawing/2014/main" id="{A770F8FF-CEB4-0274-A174-12782F257BB8}"/>
                </a:ext>
              </a:extLst>
            </p:cNvPr>
            <p:cNvSpPr/>
            <p:nvPr/>
          </p:nvSpPr>
          <p:spPr>
            <a:xfrm>
              <a:off x="25972092" y="16237678"/>
              <a:ext cx="1918685" cy="1777074"/>
            </a:xfrm>
            <a:prstGeom prst="rect">
              <a:avLst/>
            </a:prstGeom>
            <a:solidFill>
              <a:schemeClr val="accent6">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err="1">
                  <a:solidFill>
                    <a:schemeClr val="tx1"/>
                  </a:solidFill>
                </a:rPr>
                <a:t>Chl</a:t>
              </a:r>
              <a:r>
                <a:rPr lang="en-US" sz="4400" b="1" dirty="0">
                  <a:solidFill>
                    <a:schemeClr val="tx1"/>
                  </a:solidFill>
                </a:rPr>
                <a:t>-a</a:t>
              </a:r>
            </a:p>
          </p:txBody>
        </p:sp>
        <p:sp>
          <p:nvSpPr>
            <p:cNvPr id="90" name="Rectangle 89">
              <a:extLst>
                <a:ext uri="{FF2B5EF4-FFF2-40B4-BE49-F238E27FC236}">
                  <a16:creationId xmlns:a16="http://schemas.microsoft.com/office/drawing/2014/main" id="{53E34235-39F3-6DAB-A4C7-2930AE555A4A}"/>
                </a:ext>
              </a:extLst>
            </p:cNvPr>
            <p:cNvSpPr/>
            <p:nvPr/>
          </p:nvSpPr>
          <p:spPr>
            <a:xfrm>
              <a:off x="31897761" y="16216463"/>
              <a:ext cx="1918685" cy="1777074"/>
            </a:xfrm>
            <a:prstGeom prst="rect">
              <a:avLst/>
            </a:prstGeom>
            <a:solidFill>
              <a:schemeClr val="accent2">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600" b="1" dirty="0">
                  <a:solidFill>
                    <a:schemeClr val="tx1"/>
                  </a:solidFill>
                </a:rPr>
                <a:t>Turbidity</a:t>
              </a:r>
            </a:p>
          </p:txBody>
        </p:sp>
        <p:sp>
          <p:nvSpPr>
            <p:cNvPr id="91" name="Rectangle 90">
              <a:extLst>
                <a:ext uri="{FF2B5EF4-FFF2-40B4-BE49-F238E27FC236}">
                  <a16:creationId xmlns:a16="http://schemas.microsoft.com/office/drawing/2014/main" id="{56B54D98-C4D2-8CA8-5DE0-B418A97CD2DD}"/>
                </a:ext>
              </a:extLst>
            </p:cNvPr>
            <p:cNvSpPr/>
            <p:nvPr/>
          </p:nvSpPr>
          <p:spPr>
            <a:xfrm>
              <a:off x="34719493" y="16216463"/>
              <a:ext cx="1918685" cy="1777074"/>
            </a:xfrm>
            <a:prstGeom prst="rect">
              <a:avLst/>
            </a:prstGeom>
            <a:solidFill>
              <a:schemeClr val="accent1">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600" b="1" dirty="0">
                  <a:solidFill>
                    <a:schemeClr val="tx1"/>
                  </a:solidFill>
                </a:rPr>
                <a:t>Water Temp.</a:t>
              </a:r>
            </a:p>
          </p:txBody>
        </p:sp>
        <p:sp>
          <p:nvSpPr>
            <p:cNvPr id="95" name="Plus Sign 94">
              <a:extLst>
                <a:ext uri="{FF2B5EF4-FFF2-40B4-BE49-F238E27FC236}">
                  <a16:creationId xmlns:a16="http://schemas.microsoft.com/office/drawing/2014/main" id="{B03E2006-157B-41BE-9EEA-116B71152E6C}"/>
                </a:ext>
              </a:extLst>
            </p:cNvPr>
            <p:cNvSpPr/>
            <p:nvPr/>
          </p:nvSpPr>
          <p:spPr>
            <a:xfrm>
              <a:off x="31160153" y="16770787"/>
              <a:ext cx="616141" cy="609598"/>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Plus Sign 95">
              <a:extLst>
                <a:ext uri="{FF2B5EF4-FFF2-40B4-BE49-F238E27FC236}">
                  <a16:creationId xmlns:a16="http://schemas.microsoft.com/office/drawing/2014/main" id="{81D472C2-8E25-5273-FD5A-F2DEA9A70DAC}"/>
                </a:ext>
              </a:extLst>
            </p:cNvPr>
            <p:cNvSpPr/>
            <p:nvPr/>
          </p:nvSpPr>
          <p:spPr>
            <a:xfrm>
              <a:off x="33937913" y="16770787"/>
              <a:ext cx="616141" cy="609598"/>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0" name="Graphic 99" descr="Fir tree with solid fill">
              <a:extLst>
                <a:ext uri="{FF2B5EF4-FFF2-40B4-BE49-F238E27FC236}">
                  <a16:creationId xmlns:a16="http://schemas.microsoft.com/office/drawing/2014/main" id="{C49F7272-771C-04BA-968E-F00A78FE0D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5400000">
              <a:off x="28040162" y="16765259"/>
              <a:ext cx="914400" cy="914400"/>
            </a:xfrm>
            <a:prstGeom prst="rect">
              <a:avLst/>
            </a:prstGeom>
          </p:spPr>
        </p:pic>
      </p:grpSp>
      <p:sp>
        <p:nvSpPr>
          <p:cNvPr id="101" name="TextBox 100">
            <a:extLst>
              <a:ext uri="{FF2B5EF4-FFF2-40B4-BE49-F238E27FC236}">
                <a16:creationId xmlns:a16="http://schemas.microsoft.com/office/drawing/2014/main" id="{EAA2C6F2-7E9A-D0CC-3C9C-D737A60FC2D9}"/>
              </a:ext>
            </a:extLst>
          </p:cNvPr>
          <p:cNvSpPr txBox="1"/>
          <p:nvPr/>
        </p:nvSpPr>
        <p:spPr>
          <a:xfrm>
            <a:off x="15336579" y="14613859"/>
            <a:ext cx="10962828"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3200" kern="100" dirty="0">
                <a:effectLst/>
                <a:latin typeface="Calibri" panose="020F0502020204030204" pitchFamily="34" charset="0"/>
                <a:ea typeface="DengXian" panose="02010600030101010101" pitchFamily="2" charset="-122"/>
                <a:cs typeface="Times New Roman" panose="02020603050405020304" pitchFamily="18" charset="0"/>
              </a:rPr>
              <a:t>Major factors that influence/drive the growth of phytoplankton are carbon, nitrogen, phosphorus and light</a:t>
            </a:r>
            <a:r>
              <a:rPr lang="en-US" sz="3200" kern="100" baseline="30000" dirty="0">
                <a:effectLst/>
                <a:latin typeface="Calibri" panose="020F0502020204030204" pitchFamily="34" charset="0"/>
                <a:ea typeface="DengXian" panose="02010600030101010101" pitchFamily="2" charset="-122"/>
                <a:cs typeface="Times New Roman" panose="02020603050405020304" pitchFamily="18" charset="0"/>
              </a:rPr>
              <a:t>4</a:t>
            </a:r>
            <a:r>
              <a:rPr lang="en-US" sz="3200" kern="100" dirty="0">
                <a:effectLst/>
                <a:latin typeface="Calibri" panose="020F0502020204030204" pitchFamily="34" charset="0"/>
                <a:ea typeface="DengXian" panose="02010600030101010101" pitchFamily="2" charset="-122"/>
                <a:cs typeface="Times New Roman" panose="02020603050405020304" pitchFamily="18" charset="0"/>
              </a:rPr>
              <a:t>.</a:t>
            </a:r>
          </a:p>
        </p:txBody>
      </p:sp>
      <p:sp>
        <p:nvSpPr>
          <p:cNvPr id="108" name="TextBox 107">
            <a:extLst>
              <a:ext uri="{FF2B5EF4-FFF2-40B4-BE49-F238E27FC236}">
                <a16:creationId xmlns:a16="http://schemas.microsoft.com/office/drawing/2014/main" id="{162EFEA9-44D7-5884-5BC3-0D65E5E60162}"/>
              </a:ext>
            </a:extLst>
          </p:cNvPr>
          <p:cNvSpPr txBox="1"/>
          <p:nvPr/>
        </p:nvSpPr>
        <p:spPr>
          <a:xfrm>
            <a:off x="15257822" y="18512750"/>
            <a:ext cx="11695367" cy="6555641"/>
          </a:xfrm>
          <a:prstGeom prst="rect">
            <a:avLst/>
          </a:prstGeom>
          <a:noFill/>
        </p:spPr>
        <p:txBody>
          <a:bodyPr wrap="square" rtlCol="0">
            <a:spAutoFit/>
          </a:bodyPr>
          <a:lstStyle/>
          <a:p>
            <a:pPr marR="0" lvl="0">
              <a:spcBef>
                <a:spcPts val="0"/>
              </a:spcBef>
              <a:spcAft>
                <a:spcPts val="0"/>
              </a:spcAft>
            </a:pPr>
            <a:r>
              <a:rPr lang="en-US" sz="2800" b="1" kern="1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NITROGEN</a:t>
            </a:r>
            <a:r>
              <a:rPr lang="en-US" sz="2800" kern="1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 Ammonium</a:t>
            </a:r>
            <a:endParaRPr lang="en-US" sz="2800" kern="100" dirty="0">
              <a:highlight>
                <a:srgbClr val="FFFF00"/>
              </a:highlight>
              <a:latin typeface="Calibri" panose="020F0502020204030204" pitchFamily="34" charset="0"/>
              <a:ea typeface="DengXian" panose="02010600030101010101" pitchFamily="2" charset="-122"/>
              <a:cs typeface="Times New Roman" panose="02020603050405020304" pitchFamily="18" charset="0"/>
            </a:endParaRPr>
          </a:p>
          <a:p>
            <a:pPr marR="0" lvl="0">
              <a:spcBef>
                <a:spcPts val="0"/>
              </a:spcBef>
              <a:spcAft>
                <a:spcPts val="0"/>
              </a:spcAft>
            </a:pPr>
            <a:r>
              <a:rPr lang="en-US" sz="2800" kern="100" dirty="0">
                <a:effectLst/>
                <a:latin typeface="Calibri" panose="020F0502020204030204" pitchFamily="34" charset="0"/>
                <a:ea typeface="DengXian" panose="02010600030101010101" pitchFamily="2" charset="-122"/>
                <a:cs typeface="Times New Roman" panose="02020603050405020304" pitchFamily="18" charset="0"/>
              </a:rPr>
              <a:t>Studies found that ammonium appears to be the primary inorganic nitrogen form that goes into synthetic reactions and is the most energetically favorable source of inorganic nitrogen because of its reduced state</a:t>
            </a:r>
            <a:r>
              <a:rPr lang="en-US" sz="2800" kern="100" baseline="30000" dirty="0">
                <a:effectLst/>
                <a:latin typeface="Calibri" panose="020F0502020204030204" pitchFamily="34" charset="0"/>
                <a:ea typeface="DengXian" panose="02010600030101010101" pitchFamily="2" charset="-122"/>
                <a:cs typeface="Times New Roman" panose="02020603050405020304" pitchFamily="18" charset="0"/>
              </a:rPr>
              <a:t>4</a:t>
            </a:r>
            <a:r>
              <a:rPr lang="en-US" sz="2800" kern="100" dirty="0">
                <a:effectLst/>
                <a:latin typeface="Calibri" panose="020F0502020204030204" pitchFamily="34" charset="0"/>
                <a:ea typeface="DengXian" panose="02010600030101010101" pitchFamily="2" charset="-122"/>
                <a:cs typeface="Times New Roman" panose="02020603050405020304" pitchFamily="18" charset="0"/>
              </a:rPr>
              <a:t>.</a:t>
            </a:r>
          </a:p>
          <a:p>
            <a:pPr marR="0" lvl="0">
              <a:spcBef>
                <a:spcPts val="0"/>
              </a:spcBef>
              <a:spcAft>
                <a:spcPts val="0"/>
              </a:spcAft>
            </a:pPr>
            <a:endParaRPr lang="en-US" sz="2800" kern="100" dirty="0">
              <a:effectLst/>
              <a:latin typeface="Calibri" panose="020F0502020204030204" pitchFamily="34" charset="0"/>
              <a:ea typeface="DengXian" panose="02010600030101010101" pitchFamily="2" charset="-122"/>
              <a:cs typeface="Times New Roman" panose="02020603050405020304" pitchFamily="18" charset="0"/>
            </a:endParaRPr>
          </a:p>
          <a:p>
            <a:pPr marR="0" lvl="0">
              <a:spcBef>
                <a:spcPts val="0"/>
              </a:spcBef>
              <a:spcAft>
                <a:spcPts val="0"/>
              </a:spcAft>
            </a:pPr>
            <a:r>
              <a:rPr lang="en-US" sz="2800" b="1" kern="1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PHOSPHORUS</a:t>
            </a:r>
            <a:r>
              <a:rPr lang="en-US" sz="2800" kern="1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 Phosphate</a:t>
            </a:r>
          </a:p>
          <a:p>
            <a:r>
              <a:rPr lang="en-US" sz="2800" dirty="0">
                <a:effectLst/>
                <a:latin typeface="Calibri" panose="020F0502020204030204" pitchFamily="34" charset="0"/>
                <a:ea typeface="DengXian" panose="02010600030101010101" pitchFamily="2" charset="-122"/>
                <a:cs typeface="Times New Roman" panose="02020603050405020304" pitchFamily="18" charset="0"/>
              </a:rPr>
              <a:t>Phytoplankton uses both phosphate and dissolved organic phosphorus, particularly at high substrate concentrations</a:t>
            </a:r>
            <a:r>
              <a:rPr lang="en-US" sz="2800" baseline="30000" dirty="0">
                <a:effectLst/>
                <a:latin typeface="Calibri" panose="020F0502020204030204" pitchFamily="34" charset="0"/>
                <a:ea typeface="DengXian" panose="02010600030101010101" pitchFamily="2" charset="-122"/>
                <a:cs typeface="Times New Roman" panose="02020603050405020304" pitchFamily="18" charset="0"/>
              </a:rPr>
              <a:t>5</a:t>
            </a:r>
            <a:r>
              <a:rPr lang="en-US" sz="2800" dirty="0">
                <a:effectLst/>
                <a:latin typeface="Calibri" panose="020F0502020204030204" pitchFamily="34" charset="0"/>
                <a:ea typeface="DengXian" panose="02010600030101010101" pitchFamily="2" charset="-122"/>
                <a:cs typeface="Times New Roman" panose="02020603050405020304" pitchFamily="18" charset="0"/>
              </a:rPr>
              <a:t>.</a:t>
            </a:r>
          </a:p>
          <a:p>
            <a:endParaRPr lang="en-US" sz="2800" dirty="0">
              <a:latin typeface="Calibri" panose="020F0502020204030204" pitchFamily="34" charset="0"/>
              <a:ea typeface="DengXian" panose="02010600030101010101" pitchFamily="2" charset="-122"/>
              <a:cs typeface="Times New Roman" panose="02020603050405020304" pitchFamily="18" charset="0"/>
            </a:endParaRPr>
          </a:p>
          <a:p>
            <a:pPr marR="0" lvl="0">
              <a:spcBef>
                <a:spcPts val="0"/>
              </a:spcBef>
              <a:spcAft>
                <a:spcPts val="0"/>
              </a:spcAft>
            </a:pPr>
            <a:r>
              <a:rPr lang="en-US" sz="2800" b="1" kern="100" dirty="0">
                <a:effectLst/>
                <a:highlight>
                  <a:srgbClr val="F97257"/>
                </a:highlight>
                <a:latin typeface="Calibri" panose="020F0502020204030204" pitchFamily="34" charset="0"/>
                <a:ea typeface="DengXian" panose="02010600030101010101" pitchFamily="2" charset="-122"/>
                <a:cs typeface="Times New Roman" panose="02020603050405020304" pitchFamily="18" charset="0"/>
              </a:rPr>
              <a:t>TURBIDITY</a:t>
            </a:r>
            <a:r>
              <a:rPr lang="en-US" sz="2800" kern="100" dirty="0">
                <a:effectLst/>
                <a:highlight>
                  <a:srgbClr val="FF0000"/>
                </a:highlight>
                <a:latin typeface="Calibri" panose="020F0502020204030204" pitchFamily="34" charset="0"/>
                <a:ea typeface="DengXian" panose="02010600030101010101" pitchFamily="2" charset="-122"/>
                <a:cs typeface="Times New Roman" panose="02020603050405020304" pitchFamily="18" charset="0"/>
              </a:rPr>
              <a:t>:</a:t>
            </a:r>
            <a:r>
              <a:rPr lang="en-US" sz="2800" kern="100" dirty="0">
                <a:effectLst/>
                <a:latin typeface="Calibri" panose="020F0502020204030204" pitchFamily="34" charset="0"/>
                <a:ea typeface="DengXian" panose="02010600030101010101" pitchFamily="2" charset="-122"/>
                <a:cs typeface="Times New Roman" panose="02020603050405020304" pitchFamily="18" charset="0"/>
              </a:rPr>
              <a:t>  M</a:t>
            </a:r>
            <a:r>
              <a:rPr lang="en-US" sz="2800" dirty="0">
                <a:effectLst/>
                <a:latin typeface="Calibri" panose="020F0502020204030204" pitchFamily="34" charset="0"/>
                <a:ea typeface="DengXian" panose="02010600030101010101" pitchFamily="2" charset="-122"/>
                <a:cs typeface="Times New Roman" panose="02020603050405020304" pitchFamily="18" charset="0"/>
              </a:rPr>
              <a:t>ay be a sign of greater sediments/detritus </a:t>
            </a:r>
            <a:r>
              <a:rPr lang="en-US" sz="2800" dirty="0">
                <a:effectLst/>
                <a:latin typeface="Calibri" panose="020F0502020204030204" pitchFamily="34" charset="0"/>
                <a:ea typeface="DengXian" panose="02010600030101010101" pitchFamily="2" charset="-122"/>
                <a:cs typeface="Times New Roman" panose="02020603050405020304" pitchFamily="18" charset="0"/>
                <a:sym typeface="Wingdings" panose="05000000000000000000" pitchFamily="2" charset="2"/>
              </a:rPr>
              <a:t> </a:t>
            </a:r>
            <a:r>
              <a:rPr lang="en-US" sz="2800" dirty="0">
                <a:latin typeface="Calibri" panose="020F0502020204030204" pitchFamily="34" charset="0"/>
                <a:ea typeface="DengXian" panose="02010600030101010101" pitchFamily="2" charset="-122"/>
                <a:cs typeface="Times New Roman" panose="02020603050405020304" pitchFamily="18" charset="0"/>
                <a:sym typeface="Wingdings" panose="05000000000000000000" pitchFamily="2" charset="2"/>
              </a:rPr>
              <a:t>Leading to e</a:t>
            </a:r>
            <a:r>
              <a:rPr lang="en-US" sz="2800" dirty="0">
                <a:effectLst/>
                <a:latin typeface="Calibri" panose="020F0502020204030204" pitchFamily="34" charset="0"/>
                <a:ea typeface="DengXian" panose="02010600030101010101" pitchFamily="2" charset="-122"/>
                <a:cs typeface="Times New Roman" panose="02020603050405020304" pitchFamily="18" charset="0"/>
              </a:rPr>
              <a:t>nhance nutrients in the river for phytoplankton growth to an extent</a:t>
            </a:r>
          </a:p>
          <a:p>
            <a:pPr marR="0" lvl="0">
              <a:spcBef>
                <a:spcPts val="0"/>
              </a:spcBef>
              <a:spcAft>
                <a:spcPts val="0"/>
              </a:spcAft>
            </a:pPr>
            <a:endParaRPr lang="en-US" sz="2800" dirty="0">
              <a:latin typeface="Calibri" panose="020F0502020204030204" pitchFamily="34" charset="0"/>
              <a:ea typeface="DengXian" panose="02010600030101010101" pitchFamily="2" charset="-122"/>
              <a:cs typeface="Times New Roman" panose="02020603050405020304" pitchFamily="18" charset="0"/>
            </a:endParaRPr>
          </a:p>
          <a:p>
            <a:pPr>
              <a:spcAft>
                <a:spcPts val="800"/>
              </a:spcAft>
            </a:pPr>
            <a:r>
              <a:rPr lang="en-US" sz="2800" b="1" kern="100" dirty="0">
                <a:effectLst/>
                <a:highlight>
                  <a:srgbClr val="00FFFF"/>
                </a:highlight>
                <a:latin typeface="Calibri" panose="020F0502020204030204" pitchFamily="34" charset="0"/>
                <a:ea typeface="DengXian" panose="02010600030101010101" pitchFamily="2" charset="-122"/>
                <a:cs typeface="Times New Roman" panose="02020603050405020304" pitchFamily="18" charset="0"/>
              </a:rPr>
              <a:t>WATER TEMPERATURE:</a:t>
            </a:r>
            <a:r>
              <a:rPr lang="en-US" sz="2800" b="1"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2800" kern="100" dirty="0">
                <a:latin typeface="Calibri" panose="020F0502020204030204" pitchFamily="34" charset="0"/>
                <a:ea typeface="DengXian" panose="02010600030101010101" pitchFamily="2" charset="-122"/>
                <a:cs typeface="Times New Roman" panose="02020603050405020304" pitchFamily="18" charset="0"/>
              </a:rPr>
              <a:t>C</a:t>
            </a:r>
            <a:r>
              <a:rPr lang="en-US" sz="2800" kern="100" dirty="0">
                <a:effectLst/>
                <a:latin typeface="Calibri" panose="020F0502020204030204" pitchFamily="34" charset="0"/>
                <a:ea typeface="DengXian" panose="02010600030101010101" pitchFamily="2" charset="-122"/>
                <a:cs typeface="Times New Roman" panose="02020603050405020304" pitchFamily="18" charset="0"/>
              </a:rPr>
              <a:t>an affect the metabolism and hence the biological activity of organisms. Blooms around the Chesapeake Bay were found to be between 18.0-26.1 </a:t>
            </a:r>
            <a:r>
              <a:rPr lang="en-US" sz="2800" kern="100" baseline="30000" dirty="0">
                <a:latin typeface="Calibri" panose="020F0502020204030204" pitchFamily="34" charset="0"/>
                <a:ea typeface="DengXian" panose="02010600030101010101" pitchFamily="2" charset="-122"/>
                <a:cs typeface="Times New Roman" panose="02020603050405020304" pitchFamily="18" charset="0"/>
              </a:rPr>
              <a:t>o</a:t>
            </a:r>
            <a:r>
              <a:rPr lang="en-US" sz="2800" kern="100" dirty="0">
                <a:effectLst/>
                <a:latin typeface="Calibri" panose="020F0502020204030204" pitchFamily="34" charset="0"/>
                <a:ea typeface="DengXian" panose="02010600030101010101" pitchFamily="2" charset="-122"/>
                <a:cs typeface="Times New Roman" panose="02020603050405020304" pitchFamily="18" charset="0"/>
              </a:rPr>
              <a:t>C </a:t>
            </a:r>
            <a:r>
              <a:rPr lang="en-US" sz="2800" kern="100" baseline="30000" dirty="0">
                <a:effectLst/>
                <a:latin typeface="Calibri" panose="020F0502020204030204" pitchFamily="34" charset="0"/>
                <a:ea typeface="DengXian" panose="02010600030101010101" pitchFamily="2" charset="-122"/>
                <a:cs typeface="Times New Roman" panose="02020603050405020304" pitchFamily="18" charset="0"/>
              </a:rPr>
              <a:t>6</a:t>
            </a:r>
            <a:r>
              <a:rPr lang="en-US" sz="2800" kern="100" dirty="0">
                <a:effectLst/>
                <a:latin typeface="Calibri" panose="020F0502020204030204" pitchFamily="34" charset="0"/>
                <a:ea typeface="DengXian" panose="02010600030101010101" pitchFamily="2" charset="-122"/>
                <a:cs typeface="Times New Roman" panose="02020603050405020304" pitchFamily="18" charset="0"/>
              </a:rPr>
              <a:t>.</a:t>
            </a:r>
          </a:p>
        </p:txBody>
      </p:sp>
      <p:sp>
        <p:nvSpPr>
          <p:cNvPr id="138" name="Rectangle: Rounded Corners 137">
            <a:extLst>
              <a:ext uri="{FF2B5EF4-FFF2-40B4-BE49-F238E27FC236}">
                <a16:creationId xmlns:a16="http://schemas.microsoft.com/office/drawing/2014/main" id="{AB5C3858-AA5F-B5C4-B5D7-0A8DDEC7829E}"/>
              </a:ext>
            </a:extLst>
          </p:cNvPr>
          <p:cNvSpPr/>
          <p:nvPr/>
        </p:nvSpPr>
        <p:spPr>
          <a:xfrm>
            <a:off x="15543826" y="25413864"/>
            <a:ext cx="10824340" cy="736561"/>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600" b="1" dirty="0"/>
              <a:t>Marginal Mean Effects</a:t>
            </a:r>
          </a:p>
        </p:txBody>
      </p:sp>
      <p:sp>
        <p:nvSpPr>
          <p:cNvPr id="156" name="TextBox 155">
            <a:extLst>
              <a:ext uri="{FF2B5EF4-FFF2-40B4-BE49-F238E27FC236}">
                <a16:creationId xmlns:a16="http://schemas.microsoft.com/office/drawing/2014/main" id="{B76A11EA-27AB-E008-A5EC-6B8C8C25630D}"/>
              </a:ext>
            </a:extLst>
          </p:cNvPr>
          <p:cNvSpPr txBox="1"/>
          <p:nvPr/>
        </p:nvSpPr>
        <p:spPr>
          <a:xfrm>
            <a:off x="27313039" y="26448952"/>
            <a:ext cx="10006909" cy="646331"/>
          </a:xfrm>
          <a:prstGeom prst="rect">
            <a:avLst/>
          </a:prstGeom>
          <a:noFill/>
        </p:spPr>
        <p:txBody>
          <a:bodyPr wrap="square" rtlCol="0">
            <a:spAutoFit/>
          </a:bodyPr>
          <a:lstStyle/>
          <a:p>
            <a:pPr algn="ctr"/>
            <a:r>
              <a:rPr lang="en-US" dirty="0">
                <a:solidFill>
                  <a:schemeClr val="bg1">
                    <a:lumMod val="50000"/>
                  </a:schemeClr>
                </a:solidFill>
              </a:rPr>
              <a:t>Figure 5. GAM fitted line plotted over time from 2013 to 2022 across 5 stations. Confidence band signifies 95% with in-situ </a:t>
            </a:r>
            <a:r>
              <a:rPr lang="en-US" dirty="0" err="1">
                <a:solidFill>
                  <a:schemeClr val="bg1">
                    <a:lumMod val="50000"/>
                  </a:schemeClr>
                </a:solidFill>
              </a:rPr>
              <a:t>Chl</a:t>
            </a:r>
            <a:r>
              <a:rPr lang="en-US" dirty="0">
                <a:solidFill>
                  <a:schemeClr val="bg1">
                    <a:lumMod val="50000"/>
                  </a:schemeClr>
                </a:solidFill>
              </a:rPr>
              <a:t>-a measurements data plotted as points. </a:t>
            </a:r>
          </a:p>
        </p:txBody>
      </p:sp>
      <p:cxnSp>
        <p:nvCxnSpPr>
          <p:cNvPr id="159" name="Straight Connector 158">
            <a:extLst>
              <a:ext uri="{FF2B5EF4-FFF2-40B4-BE49-F238E27FC236}">
                <a16:creationId xmlns:a16="http://schemas.microsoft.com/office/drawing/2014/main" id="{2444EAEC-4828-CAD7-BFC7-3E14C2C8D511}"/>
              </a:ext>
            </a:extLst>
          </p:cNvPr>
          <p:cNvCxnSpPr>
            <a:cxnSpLocks/>
          </p:cNvCxnSpPr>
          <p:nvPr/>
        </p:nvCxnSpPr>
        <p:spPr>
          <a:xfrm flipH="1" flipV="1">
            <a:off x="37563793" y="16979214"/>
            <a:ext cx="22954" cy="18299067"/>
          </a:xfrm>
          <a:prstGeom prst="line">
            <a:avLst/>
          </a:prstGeom>
          <a:ln w="28575"/>
        </p:spPr>
        <p:style>
          <a:lnRef idx="1">
            <a:schemeClr val="dk1"/>
          </a:lnRef>
          <a:fillRef idx="0">
            <a:schemeClr val="dk1"/>
          </a:fillRef>
          <a:effectRef idx="0">
            <a:schemeClr val="dk1"/>
          </a:effectRef>
          <a:fontRef idx="minor">
            <a:schemeClr val="tx1"/>
          </a:fontRef>
        </p:style>
      </p:cxnSp>
      <p:grpSp>
        <p:nvGrpSpPr>
          <p:cNvPr id="191" name="Group 190">
            <a:extLst>
              <a:ext uri="{FF2B5EF4-FFF2-40B4-BE49-F238E27FC236}">
                <a16:creationId xmlns:a16="http://schemas.microsoft.com/office/drawing/2014/main" id="{BAD816E5-66C4-2183-7520-6D80BADB1D26}"/>
              </a:ext>
            </a:extLst>
          </p:cNvPr>
          <p:cNvGrpSpPr/>
          <p:nvPr/>
        </p:nvGrpSpPr>
        <p:grpSpPr>
          <a:xfrm>
            <a:off x="38240583" y="17450923"/>
            <a:ext cx="11938413" cy="16565721"/>
            <a:chOff x="38133263" y="14746251"/>
            <a:chExt cx="11938413" cy="16565721"/>
          </a:xfrm>
        </p:grpSpPr>
        <p:sp>
          <p:nvSpPr>
            <p:cNvPr id="166" name="TextBox 165">
              <a:extLst>
                <a:ext uri="{FF2B5EF4-FFF2-40B4-BE49-F238E27FC236}">
                  <a16:creationId xmlns:a16="http://schemas.microsoft.com/office/drawing/2014/main" id="{0268B904-C7CC-E8AB-2178-278D5D2C5B8A}"/>
                </a:ext>
              </a:extLst>
            </p:cNvPr>
            <p:cNvSpPr txBox="1"/>
            <p:nvPr/>
          </p:nvSpPr>
          <p:spPr>
            <a:xfrm>
              <a:off x="38660042" y="14746251"/>
              <a:ext cx="4991375" cy="830997"/>
            </a:xfrm>
            <a:prstGeom prst="rect">
              <a:avLst/>
            </a:prstGeom>
            <a:noFill/>
          </p:spPr>
          <p:txBody>
            <a:bodyPr wrap="square" rtlCol="0">
              <a:spAutoFit/>
            </a:bodyPr>
            <a:lstStyle/>
            <a:p>
              <a:r>
                <a:rPr lang="en-US" sz="4800" b="1" u="sng" dirty="0"/>
                <a:t>Chlorophyll Model</a:t>
              </a:r>
              <a:endParaRPr lang="en-US" sz="4800" b="1" dirty="0"/>
            </a:p>
          </p:txBody>
        </p:sp>
        <p:sp>
          <p:nvSpPr>
            <p:cNvPr id="167" name="TextBox 166">
              <a:extLst>
                <a:ext uri="{FF2B5EF4-FFF2-40B4-BE49-F238E27FC236}">
                  <a16:creationId xmlns:a16="http://schemas.microsoft.com/office/drawing/2014/main" id="{D726009E-2B8C-91CF-F6F3-E283ACC6B1D1}"/>
                </a:ext>
              </a:extLst>
            </p:cNvPr>
            <p:cNvSpPr txBox="1"/>
            <p:nvPr/>
          </p:nvSpPr>
          <p:spPr>
            <a:xfrm>
              <a:off x="44856672" y="14768462"/>
              <a:ext cx="4506385" cy="1323439"/>
            </a:xfrm>
            <a:prstGeom prst="rect">
              <a:avLst/>
            </a:prstGeom>
            <a:noFill/>
          </p:spPr>
          <p:txBody>
            <a:bodyPr wrap="square" rtlCol="0">
              <a:spAutoFit/>
            </a:bodyPr>
            <a:lstStyle/>
            <a:p>
              <a:pPr algn="ctr"/>
              <a:r>
                <a:rPr lang="en-US" sz="4000" b="1" dirty="0">
                  <a:sym typeface="Wingdings" panose="05000000000000000000" pitchFamily="2" charset="2"/>
                </a:rPr>
                <a:t>Using LANDSAT to characterize blooms</a:t>
              </a:r>
              <a:endParaRPr lang="en-US" sz="4000" dirty="0"/>
            </a:p>
          </p:txBody>
        </p:sp>
        <p:grpSp>
          <p:nvGrpSpPr>
            <p:cNvPr id="171" name="Group 170">
              <a:extLst>
                <a:ext uri="{FF2B5EF4-FFF2-40B4-BE49-F238E27FC236}">
                  <a16:creationId xmlns:a16="http://schemas.microsoft.com/office/drawing/2014/main" id="{2E46D7C7-1B79-9A0F-C4F0-472BB178D511}"/>
                </a:ext>
              </a:extLst>
            </p:cNvPr>
            <p:cNvGrpSpPr/>
            <p:nvPr/>
          </p:nvGrpSpPr>
          <p:grpSpPr>
            <a:xfrm>
              <a:off x="42489656" y="26257292"/>
              <a:ext cx="7582020" cy="5054680"/>
              <a:chOff x="41868141" y="25377820"/>
              <a:chExt cx="7582020" cy="5054680"/>
            </a:xfrm>
          </p:grpSpPr>
          <p:pic>
            <p:nvPicPr>
              <p:cNvPr id="169" name="Picture 168" descr="A map of different colors&#10;&#10;Description automatically generated">
                <a:extLst>
                  <a:ext uri="{FF2B5EF4-FFF2-40B4-BE49-F238E27FC236}">
                    <a16:creationId xmlns:a16="http://schemas.microsoft.com/office/drawing/2014/main" id="{5EBFC8E4-523D-3961-D5A4-390CCFE6D0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68141" y="25377820"/>
                <a:ext cx="7582020" cy="5054680"/>
              </a:xfrm>
              <a:prstGeom prst="rect">
                <a:avLst/>
              </a:prstGeom>
            </p:spPr>
          </p:pic>
          <p:sp>
            <p:nvSpPr>
              <p:cNvPr id="170" name="TextBox 169">
                <a:extLst>
                  <a:ext uri="{FF2B5EF4-FFF2-40B4-BE49-F238E27FC236}">
                    <a16:creationId xmlns:a16="http://schemas.microsoft.com/office/drawing/2014/main" id="{034EDA4C-13C2-AA12-4DD9-447BF79614C2}"/>
                  </a:ext>
                </a:extLst>
              </p:cNvPr>
              <p:cNvSpPr txBox="1"/>
              <p:nvPr/>
            </p:nvSpPr>
            <p:spPr>
              <a:xfrm>
                <a:off x="42909728" y="28877023"/>
                <a:ext cx="2429959" cy="70788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b="1" dirty="0"/>
                  <a:t>AUG 2022</a:t>
                </a:r>
              </a:p>
            </p:txBody>
          </p:sp>
        </p:grpSp>
        <p:grpSp>
          <p:nvGrpSpPr>
            <p:cNvPr id="179" name="Group 178">
              <a:extLst>
                <a:ext uri="{FF2B5EF4-FFF2-40B4-BE49-F238E27FC236}">
                  <a16:creationId xmlns:a16="http://schemas.microsoft.com/office/drawing/2014/main" id="{187EB46B-34F9-A308-C47D-5A759243214F}"/>
                </a:ext>
              </a:extLst>
            </p:cNvPr>
            <p:cNvGrpSpPr/>
            <p:nvPr/>
          </p:nvGrpSpPr>
          <p:grpSpPr>
            <a:xfrm>
              <a:off x="42476285" y="21268717"/>
              <a:ext cx="7582020" cy="5054680"/>
              <a:chOff x="42518369" y="19527808"/>
              <a:chExt cx="7582020" cy="5054680"/>
            </a:xfrm>
          </p:grpSpPr>
          <p:pic>
            <p:nvPicPr>
              <p:cNvPr id="177" name="Picture 176" descr="A colorful blotches of different colors&#10;&#10;Description automatically generated">
                <a:extLst>
                  <a:ext uri="{FF2B5EF4-FFF2-40B4-BE49-F238E27FC236}">
                    <a16:creationId xmlns:a16="http://schemas.microsoft.com/office/drawing/2014/main" id="{26AAB514-608B-592F-D70A-64708334566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518369" y="19527808"/>
                <a:ext cx="7582020" cy="5054680"/>
              </a:xfrm>
              <a:prstGeom prst="rect">
                <a:avLst/>
              </a:prstGeom>
            </p:spPr>
          </p:pic>
          <p:sp>
            <p:nvSpPr>
              <p:cNvPr id="178" name="TextBox 177">
                <a:extLst>
                  <a:ext uri="{FF2B5EF4-FFF2-40B4-BE49-F238E27FC236}">
                    <a16:creationId xmlns:a16="http://schemas.microsoft.com/office/drawing/2014/main" id="{1A2728E6-8EF2-5196-B875-D91C406B4D77}"/>
                  </a:ext>
                </a:extLst>
              </p:cNvPr>
              <p:cNvSpPr txBox="1"/>
              <p:nvPr/>
            </p:nvSpPr>
            <p:spPr>
              <a:xfrm>
                <a:off x="43513395" y="23006629"/>
                <a:ext cx="2429959" cy="70788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b="1" dirty="0"/>
                  <a:t>JULY 2020</a:t>
                </a:r>
              </a:p>
            </p:txBody>
          </p:sp>
        </p:grpSp>
        <p:grpSp>
          <p:nvGrpSpPr>
            <p:cNvPr id="183" name="Group 182">
              <a:extLst>
                <a:ext uri="{FF2B5EF4-FFF2-40B4-BE49-F238E27FC236}">
                  <a16:creationId xmlns:a16="http://schemas.microsoft.com/office/drawing/2014/main" id="{79570F04-119B-8DDE-8248-A51F0D7FB2ED}"/>
                </a:ext>
              </a:extLst>
            </p:cNvPr>
            <p:cNvGrpSpPr/>
            <p:nvPr/>
          </p:nvGrpSpPr>
          <p:grpSpPr>
            <a:xfrm>
              <a:off x="42487762" y="16334767"/>
              <a:ext cx="7559066" cy="5039377"/>
              <a:chOff x="35378527" y="17383545"/>
              <a:chExt cx="7559066" cy="5039377"/>
            </a:xfrm>
          </p:grpSpPr>
          <p:pic>
            <p:nvPicPr>
              <p:cNvPr id="181" name="Picture 180" descr="A colorful lines and numbers&#10;&#10;Description automatically generated">
                <a:extLst>
                  <a:ext uri="{FF2B5EF4-FFF2-40B4-BE49-F238E27FC236}">
                    <a16:creationId xmlns:a16="http://schemas.microsoft.com/office/drawing/2014/main" id="{D2BD108C-5E62-FDA5-CFEE-953C0321C5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378527" y="17383545"/>
                <a:ext cx="7559066" cy="5039377"/>
              </a:xfrm>
              <a:prstGeom prst="rect">
                <a:avLst/>
              </a:prstGeom>
            </p:spPr>
          </p:pic>
          <p:sp>
            <p:nvSpPr>
              <p:cNvPr id="182" name="TextBox 181">
                <a:extLst>
                  <a:ext uri="{FF2B5EF4-FFF2-40B4-BE49-F238E27FC236}">
                    <a16:creationId xmlns:a16="http://schemas.microsoft.com/office/drawing/2014/main" id="{54C3C92D-10AE-1519-AFA3-1DD8FABAB6DA}"/>
                  </a:ext>
                </a:extLst>
              </p:cNvPr>
              <p:cNvSpPr txBox="1"/>
              <p:nvPr/>
            </p:nvSpPr>
            <p:spPr>
              <a:xfrm>
                <a:off x="36422008" y="20960030"/>
                <a:ext cx="2429959" cy="70788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4000" b="1" dirty="0"/>
                  <a:t>JULY 2019</a:t>
                </a:r>
              </a:p>
            </p:txBody>
          </p:sp>
        </p:grpSp>
        <p:sp>
          <p:nvSpPr>
            <p:cNvPr id="184" name="Oval 183">
              <a:extLst>
                <a:ext uri="{FF2B5EF4-FFF2-40B4-BE49-F238E27FC236}">
                  <a16:creationId xmlns:a16="http://schemas.microsoft.com/office/drawing/2014/main" id="{FF1835AA-DBFA-975A-8E72-8EFB78069E27}"/>
                </a:ext>
              </a:extLst>
            </p:cNvPr>
            <p:cNvSpPr/>
            <p:nvPr/>
          </p:nvSpPr>
          <p:spPr>
            <a:xfrm>
              <a:off x="38176281" y="16958567"/>
              <a:ext cx="3614626" cy="3527972"/>
            </a:xfrm>
            <a:prstGeom prst="ellipse">
              <a:avLst/>
            </a:prstGeom>
            <a:solidFill>
              <a:schemeClr val="bg2">
                <a:lumMod val="5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t>A. PRE Pandemic</a:t>
              </a:r>
            </a:p>
          </p:txBody>
        </p:sp>
        <p:sp>
          <p:nvSpPr>
            <p:cNvPr id="185" name="Oval 184">
              <a:extLst>
                <a:ext uri="{FF2B5EF4-FFF2-40B4-BE49-F238E27FC236}">
                  <a16:creationId xmlns:a16="http://schemas.microsoft.com/office/drawing/2014/main" id="{9A2FFC2C-7739-102C-52C1-29CA278C3751}"/>
                </a:ext>
              </a:extLst>
            </p:cNvPr>
            <p:cNvSpPr/>
            <p:nvPr/>
          </p:nvSpPr>
          <p:spPr>
            <a:xfrm>
              <a:off x="38170543" y="21660089"/>
              <a:ext cx="3614626" cy="3527972"/>
            </a:xfrm>
            <a:prstGeom prst="ellipse">
              <a:avLst/>
            </a:prstGeom>
            <a:solidFill>
              <a:schemeClr val="bg2">
                <a:lumMod val="5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t>B. During Pandemic</a:t>
              </a:r>
            </a:p>
          </p:txBody>
        </p:sp>
        <p:sp>
          <p:nvSpPr>
            <p:cNvPr id="186" name="Oval 185">
              <a:extLst>
                <a:ext uri="{FF2B5EF4-FFF2-40B4-BE49-F238E27FC236}">
                  <a16:creationId xmlns:a16="http://schemas.microsoft.com/office/drawing/2014/main" id="{3711BD51-B90E-8730-A533-73A72BD484C1}"/>
                </a:ext>
              </a:extLst>
            </p:cNvPr>
            <p:cNvSpPr/>
            <p:nvPr/>
          </p:nvSpPr>
          <p:spPr>
            <a:xfrm>
              <a:off x="38133263" y="26582466"/>
              <a:ext cx="3614626" cy="3527972"/>
            </a:xfrm>
            <a:prstGeom prst="ellipse">
              <a:avLst/>
            </a:prstGeom>
            <a:solidFill>
              <a:schemeClr val="bg2">
                <a:lumMod val="5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t>C. POST Pandemic</a:t>
              </a:r>
            </a:p>
          </p:txBody>
        </p:sp>
        <p:sp>
          <p:nvSpPr>
            <p:cNvPr id="189" name="TextBox 188">
              <a:extLst>
                <a:ext uri="{FF2B5EF4-FFF2-40B4-BE49-F238E27FC236}">
                  <a16:creationId xmlns:a16="http://schemas.microsoft.com/office/drawing/2014/main" id="{26151F13-3437-D9CE-D33B-C52D5B3F6AD8}"/>
                </a:ext>
              </a:extLst>
            </p:cNvPr>
            <p:cNvSpPr txBox="1"/>
            <p:nvPr/>
          </p:nvSpPr>
          <p:spPr>
            <a:xfrm>
              <a:off x="39216219" y="15543117"/>
              <a:ext cx="3989453" cy="461665"/>
            </a:xfrm>
            <a:prstGeom prst="rect">
              <a:avLst/>
            </a:prstGeom>
            <a:noFill/>
          </p:spPr>
          <p:txBody>
            <a:bodyPr wrap="square" rtlCol="0">
              <a:spAutoFit/>
            </a:bodyPr>
            <a:lstStyle/>
            <a:p>
              <a:r>
                <a:rPr lang="en-US" sz="2400" dirty="0"/>
                <a:t>(Developed by Isha </a:t>
              </a:r>
              <a:r>
                <a:rPr lang="en-US" sz="2400" dirty="0" err="1"/>
                <a:t>Chinniah</a:t>
              </a:r>
              <a:r>
                <a:rPr lang="en-US" sz="2400" dirty="0"/>
                <a:t>)</a:t>
              </a:r>
            </a:p>
          </p:txBody>
        </p:sp>
        <p:sp>
          <p:nvSpPr>
            <p:cNvPr id="190" name="Arrow: Right 189">
              <a:extLst>
                <a:ext uri="{FF2B5EF4-FFF2-40B4-BE49-F238E27FC236}">
                  <a16:creationId xmlns:a16="http://schemas.microsoft.com/office/drawing/2014/main" id="{A2A62086-4D45-C5DE-C1CB-1FA69D37B3B8}"/>
                </a:ext>
              </a:extLst>
            </p:cNvPr>
            <p:cNvSpPr/>
            <p:nvPr/>
          </p:nvSpPr>
          <p:spPr>
            <a:xfrm>
              <a:off x="43837656" y="15020303"/>
              <a:ext cx="975834" cy="7424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7" name="TextBox 196">
            <a:extLst>
              <a:ext uri="{FF2B5EF4-FFF2-40B4-BE49-F238E27FC236}">
                <a16:creationId xmlns:a16="http://schemas.microsoft.com/office/drawing/2014/main" id="{BD4DCFA4-BC16-0154-4BC5-ED19A3FE95F3}"/>
              </a:ext>
            </a:extLst>
          </p:cNvPr>
          <p:cNvSpPr txBox="1"/>
          <p:nvPr/>
        </p:nvSpPr>
        <p:spPr>
          <a:xfrm>
            <a:off x="38298073" y="11132971"/>
            <a:ext cx="12148388" cy="2554545"/>
          </a:xfrm>
          <a:prstGeom prst="rect">
            <a:avLst/>
          </a:prstGeom>
          <a:noFill/>
        </p:spPr>
        <p:txBody>
          <a:bodyPr wrap="square" rtlCol="0">
            <a:spAutoFit/>
          </a:bodyPr>
          <a:lstStyle/>
          <a:p>
            <a:pPr marR="0" lvl="0">
              <a:spcBef>
                <a:spcPts val="0"/>
              </a:spcBef>
              <a:spcAft>
                <a:spcPts val="0"/>
              </a:spcAft>
            </a:pPr>
            <a:r>
              <a:rPr lang="en-US" sz="3200" u="sng" kern="100" dirty="0">
                <a:effectLst/>
                <a:latin typeface="Calibri" panose="020F0502020204030204" pitchFamily="34" charset="0"/>
                <a:ea typeface="DengXian" panose="02010600030101010101" pitchFamily="2" charset="-122"/>
                <a:cs typeface="Times New Roman" panose="02020603050405020304" pitchFamily="18" charset="0"/>
              </a:rPr>
              <a:t>Variables excluded from analysis due to data availability:</a:t>
            </a:r>
          </a:p>
          <a:p>
            <a:pPr marL="342900" marR="0" lvl="0" indent="-342900">
              <a:spcBef>
                <a:spcPts val="0"/>
              </a:spcBef>
              <a:spcAft>
                <a:spcPts val="0"/>
              </a:spcAft>
              <a:buFont typeface="Calibri" panose="020F0502020204030204" pitchFamily="34" charset="0"/>
              <a:buChar char="-"/>
            </a:pPr>
            <a:r>
              <a:rPr lang="en-US" sz="3200" dirty="0">
                <a:effectLst/>
                <a:latin typeface="Calibri" panose="020F0502020204030204" pitchFamily="34" charset="0"/>
                <a:ea typeface="DengXian" panose="02010600030101010101" pitchFamily="2" charset="-122"/>
                <a:cs typeface="Times New Roman" panose="02020603050405020304" pitchFamily="18" charset="0"/>
              </a:rPr>
              <a:t>Light &amp; Carbon: Necessary for photosynthesis</a:t>
            </a:r>
            <a:endParaRPr lang="en-US" sz="3200" kern="1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3200" kern="100" dirty="0">
                <a:effectLst/>
                <a:latin typeface="Calibri" panose="020F0502020204030204" pitchFamily="34" charset="0"/>
                <a:ea typeface="DengXian" panose="02010600030101010101" pitchFamily="2" charset="-122"/>
                <a:cs typeface="Times New Roman" panose="02020603050405020304" pitchFamily="18" charset="0"/>
              </a:rPr>
              <a:t>Silica:</a:t>
            </a:r>
            <a:r>
              <a:rPr lang="en-US" sz="3200" kern="100" dirty="0">
                <a:latin typeface="Calibri" panose="020F0502020204030204" pitchFamily="34" charset="0"/>
                <a:ea typeface="DengXian" panose="02010600030101010101" pitchFamily="2" charset="-122"/>
                <a:cs typeface="Times New Roman" panose="02020603050405020304" pitchFamily="18" charset="0"/>
              </a:rPr>
              <a:t> N</a:t>
            </a:r>
            <a:r>
              <a:rPr lang="en-US" sz="3200" kern="100" dirty="0">
                <a:effectLst/>
                <a:latin typeface="Calibri" panose="020F0502020204030204" pitchFamily="34" charset="0"/>
                <a:ea typeface="DengXian" panose="02010600030101010101" pitchFamily="2" charset="-122"/>
                <a:cs typeface="Times New Roman" panose="02020603050405020304" pitchFamily="18" charset="0"/>
              </a:rPr>
              <a:t>eeded for growth of diatoms</a:t>
            </a:r>
          </a:p>
          <a:p>
            <a:pPr marL="342900" marR="0" lvl="0" indent="-342900">
              <a:spcBef>
                <a:spcPts val="0"/>
              </a:spcBef>
              <a:spcAft>
                <a:spcPts val="0"/>
              </a:spcAft>
              <a:buFont typeface="Calibri" panose="020F0502020204030204" pitchFamily="34" charset="0"/>
              <a:buChar char="-"/>
            </a:pPr>
            <a:r>
              <a:rPr lang="en-US" sz="3200" dirty="0">
                <a:effectLst/>
                <a:latin typeface="Calibri" panose="020F0502020204030204" pitchFamily="34" charset="0"/>
                <a:ea typeface="DengXian" panose="02010600030101010101" pitchFamily="2" charset="-122"/>
                <a:cs typeface="Times New Roman" panose="02020603050405020304" pitchFamily="18" charset="0"/>
              </a:rPr>
              <a:t>Salinity: Determines whether freshwater or marine species of planktons are found along the James</a:t>
            </a:r>
            <a:endParaRPr lang="en-US" sz="32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C2CCA0E6-516C-2765-B9AA-5852BEAB9FB6}"/>
              </a:ext>
            </a:extLst>
          </p:cNvPr>
          <p:cNvSpPr txBox="1"/>
          <p:nvPr/>
        </p:nvSpPr>
        <p:spPr>
          <a:xfrm>
            <a:off x="38079641" y="34163420"/>
            <a:ext cx="12202565" cy="923330"/>
          </a:xfrm>
          <a:prstGeom prst="rect">
            <a:avLst/>
          </a:prstGeom>
          <a:noFill/>
        </p:spPr>
        <p:txBody>
          <a:bodyPr wrap="square" rtlCol="0">
            <a:spAutoFit/>
          </a:bodyPr>
          <a:lstStyle/>
          <a:p>
            <a:pPr algn="ctr"/>
            <a:r>
              <a:rPr lang="en-US" dirty="0">
                <a:solidFill>
                  <a:schemeClr val="bg1">
                    <a:lumMod val="50000"/>
                  </a:schemeClr>
                </a:solidFill>
              </a:rPr>
              <a:t>Figure 7. Using chlorophyll model developed using principal component analysis by Isha (colleague), </a:t>
            </a:r>
            <a:r>
              <a:rPr lang="en-US" dirty="0" err="1">
                <a:solidFill>
                  <a:schemeClr val="bg1">
                    <a:lumMod val="50000"/>
                  </a:schemeClr>
                </a:solidFill>
              </a:rPr>
              <a:t>chl</a:t>
            </a:r>
            <a:r>
              <a:rPr lang="en-US" dirty="0">
                <a:solidFill>
                  <a:schemeClr val="bg1">
                    <a:lumMod val="50000"/>
                  </a:schemeClr>
                </a:solidFill>
              </a:rPr>
              <a:t>-a was derived using scores calculated based on LANDSAT bands (coastal, red, green, blue, near infrared). Map depicted shows model prediction spatially along the entire James River (A) on July 27, 2019, (B) on July 13, 2020, and (C) on August 4, 2022.</a:t>
            </a:r>
          </a:p>
        </p:txBody>
      </p:sp>
      <p:grpSp>
        <p:nvGrpSpPr>
          <p:cNvPr id="109" name="Group 108">
            <a:extLst>
              <a:ext uri="{FF2B5EF4-FFF2-40B4-BE49-F238E27FC236}">
                <a16:creationId xmlns:a16="http://schemas.microsoft.com/office/drawing/2014/main" id="{C64BD690-7538-31A7-AF04-625680B11E56}"/>
              </a:ext>
            </a:extLst>
          </p:cNvPr>
          <p:cNvGrpSpPr/>
          <p:nvPr/>
        </p:nvGrpSpPr>
        <p:grpSpPr>
          <a:xfrm>
            <a:off x="37890631" y="35623766"/>
            <a:ext cx="12869836" cy="2387632"/>
            <a:chOff x="37890616" y="35701787"/>
            <a:chExt cx="12869836" cy="2387632"/>
          </a:xfrm>
        </p:grpSpPr>
        <p:sp>
          <p:nvSpPr>
            <p:cNvPr id="148" name="Rectangle 147">
              <a:extLst>
                <a:ext uri="{FF2B5EF4-FFF2-40B4-BE49-F238E27FC236}">
                  <a16:creationId xmlns:a16="http://schemas.microsoft.com/office/drawing/2014/main" id="{FC2E5D67-A27D-33CE-21BB-A18755A83527}"/>
                </a:ext>
              </a:extLst>
            </p:cNvPr>
            <p:cNvSpPr/>
            <p:nvPr/>
          </p:nvSpPr>
          <p:spPr>
            <a:xfrm>
              <a:off x="37906659" y="35710359"/>
              <a:ext cx="12853793" cy="2379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2A9317A5-1193-BB68-8361-E609A0BABDEF}"/>
                </a:ext>
              </a:extLst>
            </p:cNvPr>
            <p:cNvSpPr/>
            <p:nvPr/>
          </p:nvSpPr>
          <p:spPr>
            <a:xfrm>
              <a:off x="41287984" y="35701787"/>
              <a:ext cx="730427" cy="2379060"/>
            </a:xfrm>
            <a:prstGeom prst="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tx1"/>
                  </a:solidFill>
                  <a:cs typeface="Aharoni" panose="02010803020104030203" pitchFamily="2" charset="-79"/>
                </a:rPr>
                <a:t>Acknowledgements</a:t>
              </a:r>
              <a:endParaRPr lang="en-US" sz="2400" dirty="0">
                <a:solidFill>
                  <a:schemeClr val="tx1"/>
                </a:solidFill>
              </a:endParaRPr>
            </a:p>
          </p:txBody>
        </p:sp>
        <p:sp>
          <p:nvSpPr>
            <p:cNvPr id="150" name="TextBox 149">
              <a:extLst>
                <a:ext uri="{FF2B5EF4-FFF2-40B4-BE49-F238E27FC236}">
                  <a16:creationId xmlns:a16="http://schemas.microsoft.com/office/drawing/2014/main" id="{6E0CFFB1-421A-B96D-5ACC-9936E7A1C58B}"/>
                </a:ext>
              </a:extLst>
            </p:cNvPr>
            <p:cNvSpPr txBox="1"/>
            <p:nvPr/>
          </p:nvSpPr>
          <p:spPr>
            <a:xfrm>
              <a:off x="42176129" y="35999307"/>
              <a:ext cx="3555839" cy="1754326"/>
            </a:xfrm>
            <a:prstGeom prst="rect">
              <a:avLst/>
            </a:prstGeom>
            <a:noFill/>
          </p:spPr>
          <p:txBody>
            <a:bodyPr wrap="square" rtlCol="0">
              <a:spAutoFit/>
            </a:bodyPr>
            <a:lstStyle/>
            <a:p>
              <a:pPr algn="ctr"/>
              <a:r>
                <a:rPr lang="en-US" dirty="0"/>
                <a:t>I would like to thank and recognize the following people for their contributions to my project! Also thank you to SARP East program for the opportunity, resource, and support throughout this summer!  </a:t>
              </a:r>
            </a:p>
          </p:txBody>
        </p:sp>
        <p:sp>
          <p:nvSpPr>
            <p:cNvPr id="151" name="TextBox 150">
              <a:extLst>
                <a:ext uri="{FF2B5EF4-FFF2-40B4-BE49-F238E27FC236}">
                  <a16:creationId xmlns:a16="http://schemas.microsoft.com/office/drawing/2014/main" id="{ED2DB25D-ED43-60B5-AB7B-2CE3F6E70314}"/>
                </a:ext>
              </a:extLst>
            </p:cNvPr>
            <p:cNvSpPr txBox="1"/>
            <p:nvPr/>
          </p:nvSpPr>
          <p:spPr>
            <a:xfrm>
              <a:off x="45754281" y="36164110"/>
              <a:ext cx="2336296" cy="646331"/>
            </a:xfrm>
            <a:prstGeom prst="rect">
              <a:avLst/>
            </a:prstGeom>
            <a:solidFill>
              <a:schemeClr val="tx2">
                <a:lumMod val="50000"/>
              </a:schemeClr>
            </a:solidFill>
          </p:spPr>
          <p:txBody>
            <a:bodyPr wrap="square" rtlCol="0">
              <a:spAutoFit/>
            </a:bodyPr>
            <a:lstStyle/>
            <a:p>
              <a:pPr algn="ctr"/>
              <a:r>
                <a:rPr lang="en-US" sz="2000" b="1" dirty="0">
                  <a:solidFill>
                    <a:schemeClr val="bg1"/>
                  </a:solidFill>
                </a:rPr>
                <a:t>Gina Ralph </a:t>
              </a:r>
            </a:p>
            <a:p>
              <a:pPr algn="ctr"/>
              <a:r>
                <a:rPr lang="en-US" sz="1600" b="1" dirty="0">
                  <a:solidFill>
                    <a:schemeClr val="bg1"/>
                  </a:solidFill>
                </a:rPr>
                <a:t>(VIMS)</a:t>
              </a:r>
            </a:p>
          </p:txBody>
        </p:sp>
        <p:sp>
          <p:nvSpPr>
            <p:cNvPr id="152" name="TextBox 151">
              <a:extLst>
                <a:ext uri="{FF2B5EF4-FFF2-40B4-BE49-F238E27FC236}">
                  <a16:creationId xmlns:a16="http://schemas.microsoft.com/office/drawing/2014/main" id="{94C9B650-E04E-D8CD-05AD-D3138C4DD8E7}"/>
                </a:ext>
              </a:extLst>
            </p:cNvPr>
            <p:cNvSpPr txBox="1"/>
            <p:nvPr/>
          </p:nvSpPr>
          <p:spPr>
            <a:xfrm>
              <a:off x="45748011" y="36935345"/>
              <a:ext cx="2381459" cy="646331"/>
            </a:xfrm>
            <a:prstGeom prst="rect">
              <a:avLst/>
            </a:prstGeom>
            <a:solidFill>
              <a:schemeClr val="tx2">
                <a:lumMod val="50000"/>
              </a:schemeClr>
            </a:solidFill>
          </p:spPr>
          <p:txBody>
            <a:bodyPr wrap="square" rtlCol="0">
              <a:spAutoFit/>
            </a:bodyPr>
            <a:lstStyle/>
            <a:p>
              <a:pPr algn="ctr"/>
              <a:r>
                <a:rPr lang="en-US" sz="2000" b="1" dirty="0">
                  <a:solidFill>
                    <a:schemeClr val="bg1"/>
                  </a:solidFill>
                </a:rPr>
                <a:t>Susanne Craig</a:t>
              </a:r>
            </a:p>
            <a:p>
              <a:pPr algn="ctr"/>
              <a:r>
                <a:rPr lang="en-US" sz="1600" b="1" dirty="0">
                  <a:solidFill>
                    <a:schemeClr val="bg1"/>
                  </a:solidFill>
                </a:rPr>
                <a:t>(NASA Goddard)</a:t>
              </a:r>
            </a:p>
          </p:txBody>
        </p:sp>
        <p:sp>
          <p:nvSpPr>
            <p:cNvPr id="153" name="TextBox 152">
              <a:extLst>
                <a:ext uri="{FF2B5EF4-FFF2-40B4-BE49-F238E27FC236}">
                  <a16:creationId xmlns:a16="http://schemas.microsoft.com/office/drawing/2014/main" id="{05D5F10B-0CC1-94F5-A592-70176080FC57}"/>
                </a:ext>
              </a:extLst>
            </p:cNvPr>
            <p:cNvSpPr txBox="1"/>
            <p:nvPr/>
          </p:nvSpPr>
          <p:spPr>
            <a:xfrm>
              <a:off x="48183563" y="35814626"/>
              <a:ext cx="2302268" cy="646331"/>
            </a:xfrm>
            <a:prstGeom prst="rect">
              <a:avLst/>
            </a:prstGeom>
            <a:solidFill>
              <a:schemeClr val="tx2">
                <a:lumMod val="50000"/>
              </a:schemeClr>
            </a:solidFill>
          </p:spPr>
          <p:txBody>
            <a:bodyPr wrap="square" rtlCol="0">
              <a:spAutoFit/>
            </a:bodyPr>
            <a:lstStyle/>
            <a:p>
              <a:pPr algn="ctr"/>
              <a:r>
                <a:rPr lang="en-US" sz="2000" b="1" dirty="0">
                  <a:solidFill>
                    <a:schemeClr val="bg1"/>
                  </a:solidFill>
                </a:rPr>
                <a:t>Ian Carroll</a:t>
              </a:r>
            </a:p>
            <a:p>
              <a:pPr algn="ctr"/>
              <a:r>
                <a:rPr lang="en-US" sz="1600" b="1" dirty="0">
                  <a:solidFill>
                    <a:schemeClr val="bg1"/>
                  </a:solidFill>
                </a:rPr>
                <a:t>(NASA Goddard)</a:t>
              </a:r>
            </a:p>
          </p:txBody>
        </p:sp>
        <p:sp>
          <p:nvSpPr>
            <p:cNvPr id="154" name="TextBox 153">
              <a:extLst>
                <a:ext uri="{FF2B5EF4-FFF2-40B4-BE49-F238E27FC236}">
                  <a16:creationId xmlns:a16="http://schemas.microsoft.com/office/drawing/2014/main" id="{DE632E1F-E36D-B9E5-1F22-7BB5B6C4E6E6}"/>
                </a:ext>
              </a:extLst>
            </p:cNvPr>
            <p:cNvSpPr txBox="1"/>
            <p:nvPr/>
          </p:nvSpPr>
          <p:spPr>
            <a:xfrm>
              <a:off x="48183563" y="36576948"/>
              <a:ext cx="2302269" cy="646331"/>
            </a:xfrm>
            <a:prstGeom prst="rect">
              <a:avLst/>
            </a:prstGeom>
            <a:solidFill>
              <a:schemeClr val="tx2">
                <a:lumMod val="50000"/>
              </a:schemeClr>
            </a:solidFill>
          </p:spPr>
          <p:txBody>
            <a:bodyPr wrap="square" rtlCol="0">
              <a:spAutoFit/>
            </a:bodyPr>
            <a:lstStyle/>
            <a:p>
              <a:pPr algn="ctr"/>
              <a:r>
                <a:rPr lang="en-US" sz="2000" b="1" dirty="0">
                  <a:solidFill>
                    <a:schemeClr val="bg1"/>
                  </a:solidFill>
                </a:rPr>
                <a:t>Bob Swap</a:t>
              </a:r>
            </a:p>
            <a:p>
              <a:pPr algn="ctr"/>
              <a:r>
                <a:rPr lang="en-US" sz="1600" b="1" dirty="0">
                  <a:solidFill>
                    <a:schemeClr val="bg1"/>
                  </a:solidFill>
                </a:rPr>
                <a:t>(NASA Goddard)</a:t>
              </a:r>
            </a:p>
          </p:txBody>
        </p:sp>
        <p:sp>
          <p:nvSpPr>
            <p:cNvPr id="155" name="TextBox 154">
              <a:extLst>
                <a:ext uri="{FF2B5EF4-FFF2-40B4-BE49-F238E27FC236}">
                  <a16:creationId xmlns:a16="http://schemas.microsoft.com/office/drawing/2014/main" id="{0F2D71E5-877D-EADA-E00B-FB883B91199D}"/>
                </a:ext>
              </a:extLst>
            </p:cNvPr>
            <p:cNvSpPr txBox="1"/>
            <p:nvPr/>
          </p:nvSpPr>
          <p:spPr>
            <a:xfrm>
              <a:off x="48190460" y="37339270"/>
              <a:ext cx="2302270" cy="646331"/>
            </a:xfrm>
            <a:prstGeom prst="rect">
              <a:avLst/>
            </a:prstGeom>
            <a:solidFill>
              <a:schemeClr val="tx2">
                <a:lumMod val="50000"/>
              </a:schemeClr>
            </a:solidFill>
          </p:spPr>
          <p:txBody>
            <a:bodyPr wrap="square" rtlCol="0">
              <a:spAutoFit/>
            </a:bodyPr>
            <a:lstStyle/>
            <a:p>
              <a:pPr algn="ctr"/>
              <a:r>
                <a:rPr lang="en-US" sz="2000" b="1" dirty="0">
                  <a:solidFill>
                    <a:schemeClr val="bg1"/>
                  </a:solidFill>
                </a:rPr>
                <a:t>Isha </a:t>
              </a:r>
              <a:r>
                <a:rPr lang="en-US" sz="2000" b="1" dirty="0" err="1">
                  <a:solidFill>
                    <a:schemeClr val="bg1"/>
                  </a:solidFill>
                </a:rPr>
                <a:t>Chinniah</a:t>
              </a:r>
              <a:endParaRPr lang="en-US" sz="2000" b="1" dirty="0">
                <a:solidFill>
                  <a:schemeClr val="bg1"/>
                </a:solidFill>
              </a:endParaRPr>
            </a:p>
            <a:p>
              <a:pPr algn="ctr"/>
              <a:r>
                <a:rPr lang="en-US" sz="1600" b="1" dirty="0">
                  <a:solidFill>
                    <a:schemeClr val="bg1"/>
                  </a:solidFill>
                </a:rPr>
                <a:t>(SARP East Undergrad)</a:t>
              </a:r>
            </a:p>
          </p:txBody>
        </p:sp>
        <p:sp>
          <p:nvSpPr>
            <p:cNvPr id="6" name="Rectangle 5">
              <a:extLst>
                <a:ext uri="{FF2B5EF4-FFF2-40B4-BE49-F238E27FC236}">
                  <a16:creationId xmlns:a16="http://schemas.microsoft.com/office/drawing/2014/main" id="{C34F0D28-9746-6425-986B-79FF6CA05350}"/>
                </a:ext>
              </a:extLst>
            </p:cNvPr>
            <p:cNvSpPr/>
            <p:nvPr/>
          </p:nvSpPr>
          <p:spPr>
            <a:xfrm>
              <a:off x="37890616" y="35710359"/>
              <a:ext cx="967407" cy="237906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b="1" dirty="0">
                  <a:solidFill>
                    <a:schemeClr val="tx1"/>
                  </a:solidFill>
                  <a:cs typeface="Aharoni" panose="02010803020104030203" pitchFamily="2" charset="-79"/>
                </a:rPr>
                <a:t>References</a:t>
              </a:r>
              <a:endParaRPr lang="en-US" sz="3600" dirty="0">
                <a:solidFill>
                  <a:schemeClr val="tx1"/>
                </a:solidFill>
              </a:endParaRPr>
            </a:p>
          </p:txBody>
        </p:sp>
      </p:grpSp>
      <p:grpSp>
        <p:nvGrpSpPr>
          <p:cNvPr id="44" name="Group 43">
            <a:extLst>
              <a:ext uri="{FF2B5EF4-FFF2-40B4-BE49-F238E27FC236}">
                <a16:creationId xmlns:a16="http://schemas.microsoft.com/office/drawing/2014/main" id="{A98CD4DF-E8B5-CAC4-EACA-C78CF3382D8E}"/>
              </a:ext>
            </a:extLst>
          </p:cNvPr>
          <p:cNvGrpSpPr/>
          <p:nvPr/>
        </p:nvGrpSpPr>
        <p:grpSpPr>
          <a:xfrm>
            <a:off x="789199" y="22988337"/>
            <a:ext cx="13317730" cy="4084749"/>
            <a:chOff x="732566" y="23224516"/>
            <a:chExt cx="13317730" cy="4084749"/>
          </a:xfrm>
        </p:grpSpPr>
        <p:sp>
          <p:nvSpPr>
            <p:cNvPr id="79" name="TextBox 78">
              <a:extLst>
                <a:ext uri="{FF2B5EF4-FFF2-40B4-BE49-F238E27FC236}">
                  <a16:creationId xmlns:a16="http://schemas.microsoft.com/office/drawing/2014/main" id="{3F6B6FF9-5C83-7115-F7B0-34C842E20FE9}"/>
                </a:ext>
              </a:extLst>
            </p:cNvPr>
            <p:cNvSpPr txBox="1"/>
            <p:nvPr/>
          </p:nvSpPr>
          <p:spPr>
            <a:xfrm>
              <a:off x="3270618" y="26939933"/>
              <a:ext cx="8461393" cy="369332"/>
            </a:xfrm>
            <a:prstGeom prst="rect">
              <a:avLst/>
            </a:prstGeom>
            <a:noFill/>
          </p:spPr>
          <p:txBody>
            <a:bodyPr wrap="square" rtlCol="0">
              <a:spAutoFit/>
            </a:bodyPr>
            <a:lstStyle/>
            <a:p>
              <a:r>
                <a:rPr lang="en-US" dirty="0">
                  <a:solidFill>
                    <a:srgbClr val="666666"/>
                  </a:solidFill>
                </a:rPr>
                <a:t>Figure 3. Image taken </a:t>
              </a:r>
              <a:r>
                <a:rPr lang="en-US" dirty="0">
                  <a:solidFill>
                    <a:schemeClr val="bg1">
                      <a:lumMod val="50000"/>
                    </a:schemeClr>
                  </a:solidFill>
                </a:rPr>
                <a:t>from</a:t>
              </a:r>
              <a:r>
                <a:rPr lang="en-US" dirty="0">
                  <a:solidFill>
                    <a:srgbClr val="666666"/>
                  </a:solidFill>
                </a:rPr>
                <a:t> Google Maps plotting the 5 stations along the James River.</a:t>
              </a:r>
              <a:endParaRPr lang="en-US" dirty="0"/>
            </a:p>
          </p:txBody>
        </p:sp>
        <p:pic>
          <p:nvPicPr>
            <p:cNvPr id="42" name="Picture 41" descr="A map of a river&#10;&#10;Description automatically generated">
              <a:extLst>
                <a:ext uri="{FF2B5EF4-FFF2-40B4-BE49-F238E27FC236}">
                  <a16:creationId xmlns:a16="http://schemas.microsoft.com/office/drawing/2014/main" id="{98F5531D-57DB-2395-E73F-DE99F9E30496}"/>
                </a:ext>
              </a:extLst>
            </p:cNvPr>
            <p:cNvPicPr>
              <a:picLocks noChangeAspect="1"/>
            </p:cNvPicPr>
            <p:nvPr/>
          </p:nvPicPr>
          <p:blipFill rotWithShape="1">
            <a:blip r:embed="rId16">
              <a:extLst>
                <a:ext uri="{28A0092B-C50C-407E-A947-70E740481C1C}">
                  <a14:useLocalDpi xmlns:a14="http://schemas.microsoft.com/office/drawing/2010/main" val="0"/>
                </a:ext>
              </a:extLst>
            </a:blip>
            <a:srcRect l="1084" t="18292" r="70" b="25967"/>
            <a:stretch/>
          </p:blipFill>
          <p:spPr>
            <a:xfrm>
              <a:off x="732566" y="23224516"/>
              <a:ext cx="13317730" cy="3600499"/>
            </a:xfrm>
            <a:prstGeom prst="rect">
              <a:avLst/>
            </a:prstGeom>
          </p:spPr>
        </p:pic>
      </p:grpSp>
      <p:pic>
        <p:nvPicPr>
          <p:cNvPr id="56" name="Picture 55" descr="A graph of different colored lines&#10;&#10;Description automatically generated">
            <a:extLst>
              <a:ext uri="{FF2B5EF4-FFF2-40B4-BE49-F238E27FC236}">
                <a16:creationId xmlns:a16="http://schemas.microsoft.com/office/drawing/2014/main" id="{0D113DAD-5956-C70E-AE2B-25E15797BD0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297768" y="7791365"/>
            <a:ext cx="21945644" cy="5120650"/>
          </a:xfrm>
          <a:prstGeom prst="rect">
            <a:avLst/>
          </a:prstGeom>
        </p:spPr>
      </p:pic>
      <p:grpSp>
        <p:nvGrpSpPr>
          <p:cNvPr id="78" name="Group 77">
            <a:extLst>
              <a:ext uri="{FF2B5EF4-FFF2-40B4-BE49-F238E27FC236}">
                <a16:creationId xmlns:a16="http://schemas.microsoft.com/office/drawing/2014/main" id="{E3B7BA2A-5B59-099D-6072-12312531B336}"/>
              </a:ext>
            </a:extLst>
          </p:cNvPr>
          <p:cNvGrpSpPr/>
          <p:nvPr/>
        </p:nvGrpSpPr>
        <p:grpSpPr>
          <a:xfrm>
            <a:off x="27200636" y="28860931"/>
            <a:ext cx="10248460" cy="7458635"/>
            <a:chOff x="26859261" y="27377222"/>
            <a:chExt cx="10248460" cy="7458635"/>
          </a:xfrm>
        </p:grpSpPr>
        <p:sp>
          <p:nvSpPr>
            <p:cNvPr id="115" name="TextBox 114">
              <a:extLst>
                <a:ext uri="{FF2B5EF4-FFF2-40B4-BE49-F238E27FC236}">
                  <a16:creationId xmlns:a16="http://schemas.microsoft.com/office/drawing/2014/main" id="{22AFF2BC-BB38-EAA0-E60B-13FC5D90325C}"/>
                </a:ext>
              </a:extLst>
            </p:cNvPr>
            <p:cNvSpPr txBox="1"/>
            <p:nvPr/>
          </p:nvSpPr>
          <p:spPr>
            <a:xfrm>
              <a:off x="26859261" y="27377222"/>
              <a:ext cx="10248460" cy="1384995"/>
            </a:xfrm>
            <a:prstGeom prst="rect">
              <a:avLst/>
            </a:prstGeom>
            <a:noFill/>
          </p:spPr>
          <p:txBody>
            <a:bodyPr wrap="square" rtlCol="0">
              <a:spAutoFit/>
            </a:bodyPr>
            <a:lstStyle/>
            <a:p>
              <a:pPr algn="ctr"/>
              <a:r>
                <a:rPr lang="en-US" sz="2800" u="none" strike="noStrike" kern="100" dirty="0">
                  <a:effectLst/>
                  <a:latin typeface="Calibri" panose="020F0502020204030204" pitchFamily="34" charset="0"/>
                  <a:ea typeface="DengXian" panose="02010600030101010101" pitchFamily="2" charset="-122"/>
                  <a:cs typeface="Times New Roman" panose="02020603050405020304" pitchFamily="18" charset="0"/>
                </a:rPr>
                <a:t>Guildford and Hecky</a:t>
              </a:r>
              <a:r>
                <a:rPr lang="en-US" sz="2800" kern="100" baseline="30000" dirty="0">
                  <a:latin typeface="Calibri" panose="020F0502020204030204" pitchFamily="34" charset="0"/>
                  <a:ea typeface="DengXian" panose="02010600030101010101" pitchFamily="2" charset="-122"/>
                  <a:cs typeface="Times New Roman" panose="02020603050405020304" pitchFamily="18" charset="0"/>
                </a:rPr>
                <a:t>7</a:t>
              </a:r>
              <a:r>
                <a:rPr lang="en-US" sz="2800" u="none" strike="noStrike" kern="100" dirty="0">
                  <a:latin typeface="Calibri" panose="020F0502020204030204" pitchFamily="34" charset="0"/>
                  <a:ea typeface="DengXian" panose="02010600030101010101" pitchFamily="2" charset="-122"/>
                  <a:cs typeface="Times New Roman" panose="02020603050405020304" pitchFamily="18" charset="0"/>
                </a:rPr>
                <a:t>: Suggested for</a:t>
              </a:r>
              <a:r>
                <a:rPr lang="en-US" sz="2800" kern="100" dirty="0">
                  <a:effectLst/>
                  <a:latin typeface="Calibri" panose="020F0502020204030204" pitchFamily="34" charset="0"/>
                  <a:ea typeface="DengXian" panose="02010600030101010101" pitchFamily="2" charset="-122"/>
                  <a:cs typeface="Times New Roman" panose="02020603050405020304" pitchFamily="18" charset="0"/>
                </a:rPr>
                <a:t> lakes and oceans</a:t>
              </a:r>
            </a:p>
            <a:p>
              <a:pPr marL="457200" indent="-457200" algn="ctr">
                <a:buFont typeface="Arial" panose="020B0604020202020204" pitchFamily="34" charset="0"/>
                <a:buChar char="•"/>
              </a:pPr>
              <a:r>
                <a:rPr lang="en-US" sz="2800" kern="100" dirty="0">
                  <a:effectLst/>
                  <a:latin typeface="Calibri" panose="020F0502020204030204" pitchFamily="34" charset="0"/>
                  <a:ea typeface="DengXian" panose="02010600030101010101" pitchFamily="2" charset="-122"/>
                  <a:cs typeface="Times New Roman" panose="02020603050405020304" pitchFamily="18" charset="0"/>
                </a:rPr>
                <a:t>N limitation occurred at TN/TP &lt; 9</a:t>
              </a:r>
            </a:p>
            <a:p>
              <a:pPr marL="457200" indent="-457200" algn="ctr">
                <a:buFont typeface="Arial" panose="020B0604020202020204" pitchFamily="34" charset="0"/>
                <a:buChar char="•"/>
              </a:pPr>
              <a:r>
                <a:rPr lang="en-US" sz="2800" kern="100" dirty="0">
                  <a:effectLst/>
                  <a:latin typeface="Calibri" panose="020F0502020204030204" pitchFamily="34" charset="0"/>
                  <a:ea typeface="DengXian" panose="02010600030101010101" pitchFamily="2" charset="-122"/>
                  <a:cs typeface="Times New Roman" panose="02020603050405020304" pitchFamily="18" charset="0"/>
                </a:rPr>
                <a:t>N and P co-limitation happens at TN/TP 9 to 22.</a:t>
              </a:r>
            </a:p>
          </p:txBody>
        </p:sp>
        <p:sp>
          <p:nvSpPr>
            <p:cNvPr id="118" name="TextBox 117">
              <a:extLst>
                <a:ext uri="{FF2B5EF4-FFF2-40B4-BE49-F238E27FC236}">
                  <a16:creationId xmlns:a16="http://schemas.microsoft.com/office/drawing/2014/main" id="{FB37FD40-F40D-CB6F-4B6E-071FC7EE525C}"/>
                </a:ext>
              </a:extLst>
            </p:cNvPr>
            <p:cNvSpPr txBox="1"/>
            <p:nvPr/>
          </p:nvSpPr>
          <p:spPr>
            <a:xfrm>
              <a:off x="27583517" y="33881750"/>
              <a:ext cx="8773008" cy="95410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2800" b="1"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The James River is mostly a nitrogen limiting OR nitrogen and phosphorus co-limiting system</a:t>
              </a:r>
            </a:p>
          </p:txBody>
        </p:sp>
        <p:pic>
          <p:nvPicPr>
            <p:cNvPr id="61" name="Picture 60" descr="A graph of different colored lines&#10;&#10;Description automatically generated">
              <a:extLst>
                <a:ext uri="{FF2B5EF4-FFF2-40B4-BE49-F238E27FC236}">
                  <a16:creationId xmlns:a16="http://schemas.microsoft.com/office/drawing/2014/main" id="{FF88498F-1106-28B3-8F78-775D8B37A86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898227" y="28710417"/>
              <a:ext cx="9918662" cy="4959331"/>
            </a:xfrm>
            <a:prstGeom prst="rect">
              <a:avLst/>
            </a:prstGeom>
          </p:spPr>
        </p:pic>
      </p:grpSp>
      <p:sp>
        <p:nvSpPr>
          <p:cNvPr id="62" name="TextBox 61">
            <a:extLst>
              <a:ext uri="{FF2B5EF4-FFF2-40B4-BE49-F238E27FC236}">
                <a16:creationId xmlns:a16="http://schemas.microsoft.com/office/drawing/2014/main" id="{98BA1401-DFCF-387A-35FA-DA56B518BDDD}"/>
              </a:ext>
            </a:extLst>
          </p:cNvPr>
          <p:cNvSpPr txBox="1"/>
          <p:nvPr/>
        </p:nvSpPr>
        <p:spPr>
          <a:xfrm>
            <a:off x="22539181" y="36409254"/>
            <a:ext cx="4514517" cy="923330"/>
          </a:xfrm>
          <a:prstGeom prst="rect">
            <a:avLst/>
          </a:prstGeom>
          <a:noFill/>
        </p:spPr>
        <p:txBody>
          <a:bodyPr wrap="square" rtlCol="0">
            <a:spAutoFit/>
          </a:bodyPr>
          <a:lstStyle/>
          <a:p>
            <a:r>
              <a:rPr lang="en-US" sz="1800" kern="100" dirty="0">
                <a:solidFill>
                  <a:schemeClr val="bg1">
                    <a:lumMod val="50000"/>
                  </a:schemeClr>
                </a:solidFill>
                <a:effectLst/>
                <a:latin typeface="Calibri" panose="020F0502020204030204" pitchFamily="34" charset="0"/>
                <a:ea typeface="DengXian" panose="02010600030101010101" pitchFamily="2" charset="-122"/>
                <a:cs typeface="Times New Roman" panose="02020603050405020304" pitchFamily="18" charset="0"/>
              </a:rPr>
              <a:t>Figure 6. Marginal predictions for each of the environmental variables; shaded areas represent the 95% confidence intervals. </a:t>
            </a:r>
            <a:endParaRPr lang="en-US" dirty="0">
              <a:solidFill>
                <a:schemeClr val="bg1">
                  <a:lumMod val="50000"/>
                </a:schemeClr>
              </a:solidFill>
            </a:endParaRPr>
          </a:p>
        </p:txBody>
      </p:sp>
      <p:grpSp>
        <p:nvGrpSpPr>
          <p:cNvPr id="106" name="Group 105">
            <a:extLst>
              <a:ext uri="{FF2B5EF4-FFF2-40B4-BE49-F238E27FC236}">
                <a16:creationId xmlns:a16="http://schemas.microsoft.com/office/drawing/2014/main" id="{6ECF3C5D-1D1D-6A66-55C8-CDC7D13C5092}"/>
              </a:ext>
            </a:extLst>
          </p:cNvPr>
          <p:cNvGrpSpPr/>
          <p:nvPr/>
        </p:nvGrpSpPr>
        <p:grpSpPr>
          <a:xfrm>
            <a:off x="1027404" y="33604473"/>
            <a:ext cx="12971261" cy="4049845"/>
            <a:chOff x="987031" y="33680543"/>
            <a:chExt cx="12971261" cy="4049845"/>
          </a:xfrm>
        </p:grpSpPr>
        <p:sp>
          <p:nvSpPr>
            <p:cNvPr id="23" name="Rectangle: Rounded Corners 22">
              <a:extLst>
                <a:ext uri="{FF2B5EF4-FFF2-40B4-BE49-F238E27FC236}">
                  <a16:creationId xmlns:a16="http://schemas.microsoft.com/office/drawing/2014/main" id="{656298F6-D182-4AEB-59CD-231A7AE4A75B}"/>
                </a:ext>
              </a:extLst>
            </p:cNvPr>
            <p:cNvSpPr/>
            <p:nvPr/>
          </p:nvSpPr>
          <p:spPr>
            <a:xfrm>
              <a:off x="987031" y="33680543"/>
              <a:ext cx="12971261" cy="4049845"/>
            </a:xfrm>
            <a:prstGeom prst="roundRect">
              <a:avLst/>
            </a:prstGeom>
            <a:solidFill>
              <a:schemeClr val="bg1">
                <a:lumMod val="8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9BDC49-751D-21F1-EF48-D14FDE4742DD}"/>
                </a:ext>
              </a:extLst>
            </p:cNvPr>
            <p:cNvSpPr txBox="1"/>
            <p:nvPr/>
          </p:nvSpPr>
          <p:spPr>
            <a:xfrm>
              <a:off x="2010709" y="36951645"/>
              <a:ext cx="5139078" cy="646331"/>
            </a:xfrm>
            <a:prstGeom prst="rect">
              <a:avLst/>
            </a:prstGeom>
            <a:noFill/>
          </p:spPr>
          <p:txBody>
            <a:bodyPr wrap="square" rtlCol="0">
              <a:spAutoFit/>
            </a:bodyPr>
            <a:lstStyle/>
            <a:p>
              <a:r>
                <a:rPr lang="en-US" sz="3600" dirty="0"/>
                <a:t>Proxy for:  Phytoplankton</a:t>
              </a:r>
            </a:p>
          </p:txBody>
        </p:sp>
        <p:sp>
          <p:nvSpPr>
            <p:cNvPr id="31" name="TextBox 30">
              <a:extLst>
                <a:ext uri="{FF2B5EF4-FFF2-40B4-BE49-F238E27FC236}">
                  <a16:creationId xmlns:a16="http://schemas.microsoft.com/office/drawing/2014/main" id="{03BB1500-71E2-7DA1-5FDF-35C2B869F59F}"/>
                </a:ext>
              </a:extLst>
            </p:cNvPr>
            <p:cNvSpPr txBox="1"/>
            <p:nvPr/>
          </p:nvSpPr>
          <p:spPr>
            <a:xfrm>
              <a:off x="10136212" y="36824587"/>
              <a:ext cx="3234035" cy="707886"/>
            </a:xfrm>
            <a:prstGeom prst="rect">
              <a:avLst/>
            </a:prstGeom>
            <a:noFill/>
          </p:spPr>
          <p:txBody>
            <a:bodyPr wrap="square" rtlCol="0" anchor="ctr">
              <a:spAutoFit/>
            </a:bodyPr>
            <a:lstStyle/>
            <a:p>
              <a:pPr algn="ctr"/>
              <a:r>
                <a:rPr lang="en-US" sz="4000" dirty="0"/>
                <a:t>Algal bloom</a:t>
              </a:r>
            </a:p>
          </p:txBody>
        </p:sp>
        <p:sp>
          <p:nvSpPr>
            <p:cNvPr id="32" name="Rectangle 31">
              <a:extLst>
                <a:ext uri="{FF2B5EF4-FFF2-40B4-BE49-F238E27FC236}">
                  <a16:creationId xmlns:a16="http://schemas.microsoft.com/office/drawing/2014/main" id="{830BB937-942B-4962-91D9-03F8E794E596}"/>
                </a:ext>
              </a:extLst>
            </p:cNvPr>
            <p:cNvSpPr/>
            <p:nvPr/>
          </p:nvSpPr>
          <p:spPr>
            <a:xfrm>
              <a:off x="1527829" y="35055409"/>
              <a:ext cx="2063492" cy="1677698"/>
            </a:xfrm>
            <a:prstGeom prst="rect">
              <a:avLst/>
            </a:prstGeom>
            <a:solidFill>
              <a:schemeClr val="accent6">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solidFill>
                    <a:schemeClr val="tx1"/>
                  </a:solidFill>
                </a:rPr>
                <a:t>CHL-a</a:t>
              </a:r>
            </a:p>
          </p:txBody>
        </p:sp>
        <p:sp>
          <p:nvSpPr>
            <p:cNvPr id="33" name="Arrow: Right 32">
              <a:extLst>
                <a:ext uri="{FF2B5EF4-FFF2-40B4-BE49-F238E27FC236}">
                  <a16:creationId xmlns:a16="http://schemas.microsoft.com/office/drawing/2014/main" id="{48397169-8471-0CD9-820C-1749579747F5}"/>
                </a:ext>
              </a:extLst>
            </p:cNvPr>
            <p:cNvSpPr/>
            <p:nvPr/>
          </p:nvSpPr>
          <p:spPr>
            <a:xfrm>
              <a:off x="3856052" y="35699836"/>
              <a:ext cx="1235714" cy="60724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09BE7B3-EAD9-14C0-00D8-875DDD875E58}"/>
                </a:ext>
              </a:extLst>
            </p:cNvPr>
            <p:cNvSpPr/>
            <p:nvPr/>
          </p:nvSpPr>
          <p:spPr>
            <a:xfrm>
              <a:off x="4798147" y="33849961"/>
              <a:ext cx="5541881" cy="81253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4800" b="1" dirty="0"/>
                <a:t>CONCEPT MAP</a:t>
              </a:r>
            </a:p>
          </p:txBody>
        </p:sp>
        <p:pic>
          <p:nvPicPr>
            <p:cNvPr id="87" name="Picture 86" descr="Green algae growing in a lake&#10;&#10;Description automatically generated">
              <a:extLst>
                <a:ext uri="{FF2B5EF4-FFF2-40B4-BE49-F238E27FC236}">
                  <a16:creationId xmlns:a16="http://schemas.microsoft.com/office/drawing/2014/main" id="{0BECA621-4EB0-901E-CF8B-168371F5D639}"/>
                </a:ext>
              </a:extLst>
            </p:cNvPr>
            <p:cNvPicPr>
              <a:picLocks noChangeAspect="1"/>
            </p:cNvPicPr>
            <p:nvPr/>
          </p:nvPicPr>
          <p:blipFill rotWithShape="1">
            <a:blip r:embed="rId19">
              <a:extLst>
                <a:ext uri="{28A0092B-C50C-407E-A947-70E740481C1C}">
                  <a14:useLocalDpi xmlns:a14="http://schemas.microsoft.com/office/drawing/2010/main" val="0"/>
                </a:ext>
              </a:extLst>
            </a:blip>
            <a:srcRect l="-1" t="34443" r="6782"/>
            <a:stretch/>
          </p:blipFill>
          <p:spPr>
            <a:xfrm>
              <a:off x="9975036" y="34919190"/>
              <a:ext cx="3610645" cy="1904411"/>
            </a:xfrm>
            <a:prstGeom prst="rect">
              <a:avLst/>
            </a:prstGeom>
          </p:spPr>
        </p:pic>
        <p:sp>
          <p:nvSpPr>
            <p:cNvPr id="92" name="TextBox 91">
              <a:extLst>
                <a:ext uri="{FF2B5EF4-FFF2-40B4-BE49-F238E27FC236}">
                  <a16:creationId xmlns:a16="http://schemas.microsoft.com/office/drawing/2014/main" id="{CF76A885-BFED-C37E-5A8D-4F5DA37AED81}"/>
                </a:ext>
              </a:extLst>
            </p:cNvPr>
            <p:cNvSpPr txBox="1"/>
            <p:nvPr/>
          </p:nvSpPr>
          <p:spPr>
            <a:xfrm>
              <a:off x="12149810" y="36531331"/>
              <a:ext cx="1432511" cy="230832"/>
            </a:xfrm>
            <a:prstGeom prst="rect">
              <a:avLst/>
            </a:prstGeom>
            <a:solidFill>
              <a:schemeClr val="tx1"/>
            </a:solidFill>
          </p:spPr>
          <p:txBody>
            <a:bodyPr wrap="square" rtlCol="0">
              <a:spAutoFit/>
            </a:bodyPr>
            <a:lstStyle/>
            <a:p>
              <a:pPr algn="r"/>
              <a:r>
                <a:rPr lang="en-US" sz="900" dirty="0">
                  <a:solidFill>
                    <a:schemeClr val="bg1"/>
                  </a:solidFill>
                </a:rPr>
                <a:t>Source: EnviroScience, Inc</a:t>
              </a:r>
            </a:p>
          </p:txBody>
        </p:sp>
        <p:grpSp>
          <p:nvGrpSpPr>
            <p:cNvPr id="103" name="Group 102">
              <a:extLst>
                <a:ext uri="{FF2B5EF4-FFF2-40B4-BE49-F238E27FC236}">
                  <a16:creationId xmlns:a16="http://schemas.microsoft.com/office/drawing/2014/main" id="{CD1C6366-EE75-67F0-A98A-7AA3B56B8587}"/>
                </a:ext>
              </a:extLst>
            </p:cNvPr>
            <p:cNvGrpSpPr/>
            <p:nvPr/>
          </p:nvGrpSpPr>
          <p:grpSpPr>
            <a:xfrm>
              <a:off x="5317676" y="34919190"/>
              <a:ext cx="3104378" cy="1980973"/>
              <a:chOff x="5317676" y="35090424"/>
              <a:chExt cx="3129144" cy="1809739"/>
            </a:xfrm>
          </p:grpSpPr>
          <p:pic>
            <p:nvPicPr>
              <p:cNvPr id="97" name="Picture 96" descr="A close-up of a group of bacteria&#10;&#10;Description automatically generated">
                <a:extLst>
                  <a:ext uri="{FF2B5EF4-FFF2-40B4-BE49-F238E27FC236}">
                    <a16:creationId xmlns:a16="http://schemas.microsoft.com/office/drawing/2014/main" id="{80D8222D-DD33-C60E-F9F7-A7688383E8B5}"/>
                  </a:ext>
                </a:extLst>
              </p:cNvPr>
              <p:cNvPicPr>
                <a:picLocks noChangeAspect="1"/>
              </p:cNvPicPr>
              <p:nvPr/>
            </p:nvPicPr>
            <p:blipFill rotWithShape="1">
              <a:blip r:embed="rId20">
                <a:extLst>
                  <a:ext uri="{28A0092B-C50C-407E-A947-70E740481C1C}">
                    <a14:useLocalDpi xmlns:a14="http://schemas.microsoft.com/office/drawing/2010/main" val="0"/>
                  </a:ext>
                </a:extLst>
              </a:blip>
              <a:srcRect t="12519"/>
              <a:stretch/>
            </p:blipFill>
            <p:spPr>
              <a:xfrm>
                <a:off x="5317676" y="35090424"/>
                <a:ext cx="3129144" cy="1809739"/>
              </a:xfrm>
              <a:prstGeom prst="rect">
                <a:avLst/>
              </a:prstGeom>
            </p:spPr>
          </p:pic>
          <p:sp>
            <p:nvSpPr>
              <p:cNvPr id="98" name="TextBox 97">
                <a:extLst>
                  <a:ext uri="{FF2B5EF4-FFF2-40B4-BE49-F238E27FC236}">
                    <a16:creationId xmlns:a16="http://schemas.microsoft.com/office/drawing/2014/main" id="{2368A451-6D0F-B0B9-AA5A-2D2F47B5F4E8}"/>
                  </a:ext>
                </a:extLst>
              </p:cNvPr>
              <p:cNvSpPr txBox="1"/>
              <p:nvPr/>
            </p:nvSpPr>
            <p:spPr>
              <a:xfrm>
                <a:off x="7396156" y="36597217"/>
                <a:ext cx="1028180" cy="230832"/>
              </a:xfrm>
              <a:prstGeom prst="rect">
                <a:avLst/>
              </a:prstGeom>
              <a:solidFill>
                <a:schemeClr val="tx1"/>
              </a:solidFill>
            </p:spPr>
            <p:txBody>
              <a:bodyPr wrap="square" rtlCol="0">
                <a:spAutoFit/>
              </a:bodyPr>
              <a:lstStyle/>
              <a:p>
                <a:pPr algn="r"/>
                <a:r>
                  <a:rPr lang="en-US" sz="900" dirty="0">
                    <a:solidFill>
                      <a:schemeClr val="bg1"/>
                    </a:solidFill>
                  </a:rPr>
                  <a:t>By: Bill </a:t>
                </a:r>
                <a:r>
                  <a:rPr lang="en-US" sz="900" dirty="0" err="1">
                    <a:solidFill>
                      <a:schemeClr val="bg1"/>
                    </a:solidFill>
                  </a:rPr>
                  <a:t>Curtsinger</a:t>
                </a:r>
                <a:endParaRPr lang="en-US" sz="900" dirty="0">
                  <a:solidFill>
                    <a:schemeClr val="bg1"/>
                  </a:solidFill>
                </a:endParaRPr>
              </a:p>
            </p:txBody>
          </p:sp>
        </p:grpSp>
        <p:sp>
          <p:nvSpPr>
            <p:cNvPr id="99" name="Arrow: Right 98">
              <a:extLst>
                <a:ext uri="{FF2B5EF4-FFF2-40B4-BE49-F238E27FC236}">
                  <a16:creationId xmlns:a16="http://schemas.microsoft.com/office/drawing/2014/main" id="{D487C66F-A341-9254-4C57-4614F0633F27}"/>
                </a:ext>
              </a:extLst>
            </p:cNvPr>
            <p:cNvSpPr/>
            <p:nvPr/>
          </p:nvSpPr>
          <p:spPr>
            <a:xfrm>
              <a:off x="8580688" y="35710359"/>
              <a:ext cx="1235714" cy="60724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5" name="Picture 134" descr="A graph of a curve&#10;&#10;Description automatically generated">
            <a:extLst>
              <a:ext uri="{FF2B5EF4-FFF2-40B4-BE49-F238E27FC236}">
                <a16:creationId xmlns:a16="http://schemas.microsoft.com/office/drawing/2014/main" id="{210B2099-6844-F690-094F-033B500B4C5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171251" y="26653311"/>
            <a:ext cx="5822834" cy="3639271"/>
          </a:xfrm>
          <a:prstGeom prst="rect">
            <a:avLst/>
          </a:prstGeom>
        </p:spPr>
      </p:pic>
      <p:pic>
        <p:nvPicPr>
          <p:cNvPr id="139" name="Picture 138" descr="A graph of water temperature&#10;&#10;Description automatically generated">
            <a:extLst>
              <a:ext uri="{FF2B5EF4-FFF2-40B4-BE49-F238E27FC236}">
                <a16:creationId xmlns:a16="http://schemas.microsoft.com/office/drawing/2014/main" id="{B400EDD8-5682-F155-B567-C3F3E99898F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0970234" y="26711958"/>
            <a:ext cx="5822834" cy="3639271"/>
          </a:xfrm>
          <a:prstGeom prst="rect">
            <a:avLst/>
          </a:prstGeom>
        </p:spPr>
      </p:pic>
      <p:sp>
        <p:nvSpPr>
          <p:cNvPr id="140" name="TextBox 139">
            <a:extLst>
              <a:ext uri="{FF2B5EF4-FFF2-40B4-BE49-F238E27FC236}">
                <a16:creationId xmlns:a16="http://schemas.microsoft.com/office/drawing/2014/main" id="{D30AC0BA-98BA-E97F-FF48-F98672D533A0}"/>
              </a:ext>
            </a:extLst>
          </p:cNvPr>
          <p:cNvSpPr txBox="1"/>
          <p:nvPr/>
        </p:nvSpPr>
        <p:spPr>
          <a:xfrm>
            <a:off x="15234327" y="30409877"/>
            <a:ext cx="5735907"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effectLst/>
                <a:latin typeface="Calibri" panose="020F0502020204030204" pitchFamily="34" charset="0"/>
                <a:ea typeface="DengXian" panose="02010600030101010101" pitchFamily="2" charset="-122"/>
                <a:cs typeface="Times New Roman" panose="02020603050405020304" pitchFamily="18" charset="0"/>
              </a:rPr>
              <a:t>Appears that increasing turbidity is associated with decrease in </a:t>
            </a:r>
            <a:r>
              <a:rPr lang="en-US" sz="2400" dirty="0" err="1">
                <a:latin typeface="Calibri" panose="020F0502020204030204" pitchFamily="34" charset="0"/>
                <a:ea typeface="DengXian" panose="02010600030101010101" pitchFamily="2" charset="-122"/>
                <a:cs typeface="Times New Roman" panose="02020603050405020304" pitchFamily="18" charset="0"/>
              </a:rPr>
              <a:t>C</a:t>
            </a:r>
            <a:r>
              <a:rPr lang="en-US" sz="2400" dirty="0" err="1">
                <a:effectLst/>
                <a:latin typeface="Calibri" panose="020F0502020204030204" pitchFamily="34" charset="0"/>
                <a:ea typeface="DengXian" panose="02010600030101010101" pitchFamily="2" charset="-122"/>
                <a:cs typeface="Times New Roman" panose="02020603050405020304" pitchFamily="18" charset="0"/>
              </a:rPr>
              <a:t>hl</a:t>
            </a:r>
            <a:r>
              <a:rPr lang="en-US" sz="2400" dirty="0">
                <a:effectLst/>
                <a:latin typeface="Calibri" panose="020F0502020204030204" pitchFamily="34" charset="0"/>
                <a:ea typeface="DengXian" panose="02010600030101010101" pitchFamily="2" charset="-122"/>
                <a:cs typeface="Times New Roman" panose="02020603050405020304" pitchFamily="18" charset="0"/>
              </a:rPr>
              <a:t>-a</a:t>
            </a:r>
          </a:p>
          <a:p>
            <a:pPr marL="342900" indent="-342900">
              <a:buFont typeface="Arial" panose="020B0604020202020204" pitchFamily="34" charset="0"/>
              <a:buChar char="•"/>
            </a:pPr>
            <a:r>
              <a:rPr lang="en-US" sz="2400" dirty="0">
                <a:effectLst/>
                <a:latin typeface="Calibri" panose="020F0502020204030204" pitchFamily="34" charset="0"/>
                <a:ea typeface="DengXian" panose="02010600030101010101" pitchFamily="2" charset="-122"/>
                <a:cs typeface="Times New Roman" panose="02020603050405020304" pitchFamily="18" charset="0"/>
              </a:rPr>
              <a:t>Speculation: Highly turbid environments limit space for phytoplankton growth</a:t>
            </a:r>
          </a:p>
          <a:p>
            <a:pPr marL="342900" indent="-342900">
              <a:buFont typeface="Arial" panose="020B0604020202020204" pitchFamily="34" charset="0"/>
              <a:buChar char="•"/>
            </a:pPr>
            <a:r>
              <a:rPr lang="en-US" sz="2400" dirty="0">
                <a:latin typeface="Calibri" panose="020F0502020204030204" pitchFamily="34" charset="0"/>
                <a:ea typeface="DengXian" panose="02010600030101010101" pitchFamily="2" charset="-122"/>
                <a:cs typeface="Times New Roman" panose="02020603050405020304" pitchFamily="18" charset="0"/>
              </a:rPr>
              <a:t>Phytoplankton driving turbidity </a:t>
            </a:r>
            <a:r>
              <a:rPr lang="en-US" sz="2400" dirty="0">
                <a:latin typeface="Calibri" panose="020F0502020204030204" pitchFamily="34" charset="0"/>
                <a:ea typeface="DengXian" panose="02010600030101010101" pitchFamily="2" charset="-122"/>
                <a:cs typeface="Times New Roman" panose="02020603050405020304" pitchFamily="18" charset="0"/>
                <a:sym typeface="Wingdings" panose="05000000000000000000" pitchFamily="2" charset="2"/>
              </a:rPr>
              <a:t> Shading light</a:t>
            </a:r>
            <a:r>
              <a:rPr lang="en-US" sz="2400" dirty="0">
                <a:latin typeface="Calibri" panose="020F0502020204030204" pitchFamily="34" charset="0"/>
                <a:ea typeface="DengXian" panose="02010600030101010101" pitchFamily="2" charset="-122"/>
                <a:cs typeface="Times New Roman" panose="02020603050405020304" pitchFamily="18" charset="0"/>
              </a:rPr>
              <a:t> from more growth</a:t>
            </a:r>
            <a:endParaRPr lang="en-US" sz="2400" dirty="0"/>
          </a:p>
        </p:txBody>
      </p:sp>
      <p:sp>
        <p:nvSpPr>
          <p:cNvPr id="143" name="Rectangle 142">
            <a:extLst>
              <a:ext uri="{FF2B5EF4-FFF2-40B4-BE49-F238E27FC236}">
                <a16:creationId xmlns:a16="http://schemas.microsoft.com/office/drawing/2014/main" id="{31CF3EDB-08E2-BAAF-7E38-CB2A9A562B77}"/>
              </a:ext>
            </a:extLst>
          </p:cNvPr>
          <p:cNvSpPr/>
          <p:nvPr/>
        </p:nvSpPr>
        <p:spPr>
          <a:xfrm>
            <a:off x="17258842" y="26411771"/>
            <a:ext cx="1918685" cy="583965"/>
          </a:xfrm>
          <a:prstGeom prst="rect">
            <a:avLst/>
          </a:prstGeom>
          <a:solidFill>
            <a:schemeClr val="accent2">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a:solidFill>
                  <a:schemeClr val="tx1"/>
                </a:solidFill>
              </a:rPr>
              <a:t>Turbidity</a:t>
            </a:r>
          </a:p>
        </p:txBody>
      </p:sp>
      <p:sp>
        <p:nvSpPr>
          <p:cNvPr id="144" name="Rectangle 143">
            <a:extLst>
              <a:ext uri="{FF2B5EF4-FFF2-40B4-BE49-F238E27FC236}">
                <a16:creationId xmlns:a16="http://schemas.microsoft.com/office/drawing/2014/main" id="{54F71648-6726-4818-7C20-C0602171A085}"/>
              </a:ext>
            </a:extLst>
          </p:cNvPr>
          <p:cNvSpPr/>
          <p:nvPr/>
        </p:nvSpPr>
        <p:spPr>
          <a:xfrm>
            <a:off x="22157573" y="26400155"/>
            <a:ext cx="3573134" cy="609863"/>
          </a:xfrm>
          <a:prstGeom prst="rect">
            <a:avLst/>
          </a:prstGeom>
          <a:solidFill>
            <a:schemeClr val="accent1">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b="1" dirty="0">
                <a:solidFill>
                  <a:schemeClr val="tx1"/>
                </a:solidFill>
              </a:rPr>
              <a:t>Water Temperature</a:t>
            </a:r>
          </a:p>
        </p:txBody>
      </p:sp>
      <p:sp>
        <p:nvSpPr>
          <p:cNvPr id="145" name="TextBox 144">
            <a:extLst>
              <a:ext uri="{FF2B5EF4-FFF2-40B4-BE49-F238E27FC236}">
                <a16:creationId xmlns:a16="http://schemas.microsoft.com/office/drawing/2014/main" id="{93173392-3DC4-6EB6-744A-4B4F91BEF7D8}"/>
              </a:ext>
            </a:extLst>
          </p:cNvPr>
          <p:cNvSpPr txBox="1"/>
          <p:nvPr/>
        </p:nvSpPr>
        <p:spPr>
          <a:xfrm>
            <a:off x="20862961" y="30558469"/>
            <a:ext cx="546558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effectLst/>
                <a:latin typeface="Calibri" panose="020F0502020204030204" pitchFamily="34" charset="0"/>
                <a:ea typeface="DengXian" panose="02010600030101010101" pitchFamily="2" charset="-122"/>
                <a:cs typeface="Times New Roman" panose="02020603050405020304" pitchFamily="18" charset="0"/>
              </a:rPr>
              <a:t>Appears that increasing water temperature is associated with increasing </a:t>
            </a:r>
            <a:r>
              <a:rPr lang="en-US" sz="2400" dirty="0" err="1">
                <a:effectLst/>
                <a:latin typeface="Calibri" panose="020F0502020204030204" pitchFamily="34" charset="0"/>
                <a:ea typeface="DengXian" panose="02010600030101010101" pitchFamily="2" charset="-122"/>
                <a:cs typeface="Times New Roman" panose="02020603050405020304" pitchFamily="18" charset="0"/>
              </a:rPr>
              <a:t>Chl</a:t>
            </a:r>
            <a:r>
              <a:rPr lang="en-US" sz="2400" dirty="0">
                <a:effectLst/>
                <a:latin typeface="Calibri" panose="020F0502020204030204" pitchFamily="34" charset="0"/>
                <a:ea typeface="DengXian" panose="02010600030101010101" pitchFamily="2" charset="-122"/>
                <a:cs typeface="Times New Roman" panose="02020603050405020304" pitchFamily="18" charset="0"/>
              </a:rPr>
              <a:t>-a</a:t>
            </a:r>
          </a:p>
          <a:p>
            <a:pPr marL="342900" indent="-342900">
              <a:buFont typeface="Arial" panose="020B0604020202020204" pitchFamily="34" charset="0"/>
              <a:buChar char="•"/>
            </a:pPr>
            <a:r>
              <a:rPr lang="en-US" sz="2400" dirty="0">
                <a:effectLst/>
                <a:latin typeface="Calibri" panose="020F0502020204030204" pitchFamily="34" charset="0"/>
                <a:ea typeface="DengXian" panose="02010600030101010101" pitchFamily="2" charset="-122"/>
                <a:cs typeface="Times New Roman" panose="02020603050405020304" pitchFamily="18" charset="0"/>
              </a:rPr>
              <a:t>Speculation: Higher temperature </a:t>
            </a:r>
            <a:r>
              <a:rPr lang="en-US" sz="2400" dirty="0">
                <a:effectLst/>
                <a:latin typeface="Calibri" panose="020F0502020204030204" pitchFamily="34" charset="0"/>
                <a:ea typeface="DengXian" panose="02010600030101010101" pitchFamily="2" charset="-122"/>
                <a:cs typeface="Times New Roman" panose="02020603050405020304" pitchFamily="18" charset="0"/>
                <a:sym typeface="Wingdings" panose="05000000000000000000" pitchFamily="2" charset="2"/>
              </a:rPr>
              <a:t> More sunlight </a:t>
            </a:r>
            <a:r>
              <a:rPr lang="en-US" sz="2400" dirty="0">
                <a:effectLst/>
                <a:latin typeface="Calibri" panose="020F0502020204030204" pitchFamily="34" charset="0"/>
                <a:ea typeface="DengXian" panose="02010600030101010101" pitchFamily="2" charset="-122"/>
                <a:cs typeface="Times New Roman" panose="02020603050405020304" pitchFamily="18" charset="0"/>
              </a:rPr>
              <a:t> enhance photosynthesis reactions</a:t>
            </a:r>
            <a:endParaRPr lang="en-US" sz="2400" dirty="0"/>
          </a:p>
        </p:txBody>
      </p:sp>
      <p:grpSp>
        <p:nvGrpSpPr>
          <p:cNvPr id="162" name="Group 161">
            <a:extLst>
              <a:ext uri="{FF2B5EF4-FFF2-40B4-BE49-F238E27FC236}">
                <a16:creationId xmlns:a16="http://schemas.microsoft.com/office/drawing/2014/main" id="{62605881-BE2D-280F-9C5F-F60D2922A37A}"/>
              </a:ext>
            </a:extLst>
          </p:cNvPr>
          <p:cNvGrpSpPr/>
          <p:nvPr/>
        </p:nvGrpSpPr>
        <p:grpSpPr>
          <a:xfrm>
            <a:off x="26953189" y="13775580"/>
            <a:ext cx="10305493" cy="12469404"/>
            <a:chOff x="26953189" y="14258792"/>
            <a:chExt cx="10305493" cy="12469404"/>
          </a:xfrm>
        </p:grpSpPr>
        <p:pic>
          <p:nvPicPr>
            <p:cNvPr id="160" name="Picture 159" descr="A graph of lines and dots&#10;&#10;Description automatically generated">
              <a:extLst>
                <a:ext uri="{FF2B5EF4-FFF2-40B4-BE49-F238E27FC236}">
                  <a16:creationId xmlns:a16="http://schemas.microsoft.com/office/drawing/2014/main" id="{003A1389-2C6B-4306-3158-5318CC95F8B8}"/>
                </a:ext>
              </a:extLst>
            </p:cNvPr>
            <p:cNvPicPr>
              <a:picLocks noChangeAspect="1"/>
            </p:cNvPicPr>
            <p:nvPr/>
          </p:nvPicPr>
          <p:blipFill rotWithShape="1">
            <a:blip r:embed="rId23">
              <a:extLst>
                <a:ext uri="{28A0092B-C50C-407E-A947-70E740481C1C}">
                  <a14:useLocalDpi xmlns:a14="http://schemas.microsoft.com/office/drawing/2010/main" val="0"/>
                </a:ext>
              </a:extLst>
            </a:blip>
            <a:srcRect r="4655"/>
            <a:stretch/>
          </p:blipFill>
          <p:spPr>
            <a:xfrm>
              <a:off x="26953189" y="14258792"/>
              <a:ext cx="10303807" cy="12469404"/>
            </a:xfrm>
            <a:prstGeom prst="rect">
              <a:avLst/>
            </a:prstGeom>
          </p:spPr>
        </p:pic>
        <p:sp>
          <p:nvSpPr>
            <p:cNvPr id="161" name="TextBox 160">
              <a:extLst>
                <a:ext uri="{FF2B5EF4-FFF2-40B4-BE49-F238E27FC236}">
                  <a16:creationId xmlns:a16="http://schemas.microsoft.com/office/drawing/2014/main" id="{B5A873E8-7461-30D6-9146-F58F7BC37D35}"/>
                </a:ext>
              </a:extLst>
            </p:cNvPr>
            <p:cNvSpPr txBox="1"/>
            <p:nvPr/>
          </p:nvSpPr>
          <p:spPr>
            <a:xfrm>
              <a:off x="36387420" y="20643080"/>
              <a:ext cx="871262" cy="458323"/>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AF6B0BE8-620F-2BB1-7C78-714051FF8AD8}"/>
                  </a:ext>
                </a:extLst>
              </p:cNvPr>
              <p:cNvSpPr txBox="1"/>
              <p:nvPr/>
            </p:nvSpPr>
            <p:spPr>
              <a:xfrm>
                <a:off x="27621755" y="27191148"/>
                <a:ext cx="9011351" cy="963854"/>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2800" b="1" dirty="0">
                    <a:solidFill>
                      <a:schemeClr val="tx1"/>
                    </a:solidFill>
                  </a:rPr>
                  <a:t>The model explains 71.7% of the deviance. (</a:t>
                </a:r>
                <a14:m>
                  <m:oMath xmlns:m="http://schemas.openxmlformats.org/officeDocument/2006/math">
                    <m:sSup>
                      <m:sSupPr>
                        <m:ctrlPr>
                          <a:rPr lang="en-US" sz="2800" b="1" i="1" smtClean="0">
                            <a:solidFill>
                              <a:schemeClr val="tx1"/>
                            </a:solidFill>
                            <a:effectLst/>
                            <a:latin typeface="Cambria Math" panose="02040503050406030204" pitchFamily="18" charset="0"/>
                          </a:rPr>
                        </m:ctrlPr>
                      </m:sSupPr>
                      <m:e>
                        <m:r>
                          <a:rPr lang="en-US" sz="2800" b="1" i="1" smtClean="0">
                            <a:solidFill>
                              <a:schemeClr val="tx1"/>
                            </a:solidFill>
                            <a:effectLst/>
                            <a:latin typeface="Cambria Math" panose="02040503050406030204" pitchFamily="18" charset="0"/>
                          </a:rPr>
                          <m:t>𝒓</m:t>
                        </m:r>
                      </m:e>
                      <m:sup>
                        <m:r>
                          <a:rPr lang="en-US" sz="2800" b="1" i="1">
                            <a:solidFill>
                              <a:schemeClr val="tx1"/>
                            </a:solidFill>
                            <a:effectLst/>
                            <a:latin typeface="Cambria Math" panose="02040503050406030204" pitchFamily="18" charset="0"/>
                            <a:ea typeface="DengXian" panose="02010600030101010101" pitchFamily="2" charset="-122"/>
                            <a:cs typeface="Times New Roman" panose="02020603050405020304" pitchFamily="18" charset="0"/>
                          </a:rPr>
                          <m:t>𝟐</m:t>
                        </m:r>
                      </m:sup>
                    </m:sSup>
                  </m:oMath>
                </a14:m>
                <a:r>
                  <a:rPr lang="en-US" sz="2800" b="1" dirty="0">
                    <a:solidFill>
                      <a:schemeClr val="tx1"/>
                    </a:solidFill>
                  </a:rPr>
                  <a:t> = 0.709, RMSE= 7.83, MAE = 5.43). </a:t>
                </a:r>
              </a:p>
            </p:txBody>
          </p:sp>
        </mc:Choice>
        <mc:Fallback xmlns="">
          <p:sp>
            <p:nvSpPr>
              <p:cNvPr id="163" name="TextBox 162">
                <a:extLst>
                  <a:ext uri="{FF2B5EF4-FFF2-40B4-BE49-F238E27FC236}">
                    <a16:creationId xmlns:a16="http://schemas.microsoft.com/office/drawing/2014/main" id="{AF6B0BE8-620F-2BB1-7C78-714051FF8AD8}"/>
                  </a:ext>
                </a:extLst>
              </p:cNvPr>
              <p:cNvSpPr txBox="1">
                <a:spLocks noRot="1" noChangeAspect="1" noMove="1" noResize="1" noEditPoints="1" noAdjustHandles="1" noChangeArrowheads="1" noChangeShapeType="1" noTextEdit="1"/>
              </p:cNvSpPr>
              <p:nvPr/>
            </p:nvSpPr>
            <p:spPr>
              <a:xfrm>
                <a:off x="27621755" y="27191148"/>
                <a:ext cx="9011351" cy="963854"/>
              </a:xfrm>
              <a:prstGeom prst="rect">
                <a:avLst/>
              </a:prstGeom>
              <a:blipFill>
                <a:blip r:embed="rId25"/>
                <a:stretch>
                  <a:fillRect/>
                </a:stretch>
              </a:blipFill>
            </p:spPr>
            <p:txBody>
              <a:bodyPr/>
              <a:lstStyle/>
              <a:p>
                <a:r>
                  <a:rPr lang="en-US">
                    <a:noFill/>
                  </a:rPr>
                  <a:t> </a:t>
                </a:r>
              </a:p>
            </p:txBody>
          </p:sp>
        </mc:Fallback>
      </mc:AlternateContent>
      <p:sp>
        <p:nvSpPr>
          <p:cNvPr id="168" name="TextBox 167">
            <a:extLst>
              <a:ext uri="{FF2B5EF4-FFF2-40B4-BE49-F238E27FC236}">
                <a16:creationId xmlns:a16="http://schemas.microsoft.com/office/drawing/2014/main" id="{C803F244-2D06-0AE0-2C84-F1D538F496E3}"/>
              </a:ext>
            </a:extLst>
          </p:cNvPr>
          <p:cNvSpPr txBox="1"/>
          <p:nvPr/>
        </p:nvSpPr>
        <p:spPr>
          <a:xfrm>
            <a:off x="22573561" y="33551997"/>
            <a:ext cx="4145360" cy="2308324"/>
          </a:xfrm>
          <a:prstGeom prst="rect">
            <a:avLst/>
          </a:prstGeom>
          <a:noFill/>
        </p:spPr>
        <p:txBody>
          <a:bodyPr wrap="square" rtlCol="0">
            <a:spAutoFit/>
          </a:bodyPr>
          <a:lstStyle/>
          <a:p>
            <a:r>
              <a:rPr lang="en-US" sz="2400" dirty="0">
                <a:effectLst/>
                <a:latin typeface="Calibri" panose="020F0502020204030204" pitchFamily="34" charset="0"/>
                <a:ea typeface="DengXian" panose="02010600030101010101" pitchFamily="2" charset="-122"/>
                <a:cs typeface="Times New Roman" panose="02020603050405020304" pitchFamily="18" charset="0"/>
              </a:rPr>
              <a:t>Increasing ammonium while holding phosphate constant:</a:t>
            </a:r>
          </a:p>
          <a:p>
            <a:pPr marL="342900" indent="-342900">
              <a:buFont typeface="Arial" panose="020B0604020202020204" pitchFamily="34" charset="0"/>
              <a:buChar char="•"/>
            </a:pPr>
            <a:r>
              <a:rPr lang="en-US" sz="2400" dirty="0">
                <a:latin typeface="Calibri" panose="020F0502020204030204" pitchFamily="34" charset="0"/>
                <a:ea typeface="DengXian" panose="02010600030101010101" pitchFamily="2" charset="-122"/>
                <a:cs typeface="Times New Roman" panose="02020603050405020304" pitchFamily="18" charset="0"/>
              </a:rPr>
              <a:t>At 0,25,50%: </a:t>
            </a:r>
            <a:r>
              <a:rPr lang="en-US" sz="2400">
                <a:latin typeface="Calibri" panose="020F0502020204030204" pitchFamily="34" charset="0"/>
                <a:ea typeface="DengXian" panose="02010600030101010101" pitchFamily="2" charset="-122"/>
                <a:cs typeface="Times New Roman" panose="02020603050405020304" pitchFamily="18" charset="0"/>
              </a:rPr>
              <a:t>Shows phosphorus </a:t>
            </a:r>
            <a:r>
              <a:rPr lang="en-US" sz="2400" dirty="0">
                <a:latin typeface="Calibri" panose="020F0502020204030204" pitchFamily="34" charset="0"/>
                <a:ea typeface="DengXian" panose="02010600030101010101" pitchFamily="2" charset="-122"/>
                <a:cs typeface="Times New Roman" panose="02020603050405020304" pitchFamily="18" charset="0"/>
              </a:rPr>
              <a:t>is limiting</a:t>
            </a:r>
          </a:p>
          <a:p>
            <a:pPr marL="342900" indent="-342900">
              <a:buFont typeface="Arial" panose="020B0604020202020204" pitchFamily="34" charset="0"/>
              <a:buChar char="•"/>
            </a:pPr>
            <a:r>
              <a:rPr lang="en-US" sz="2400" dirty="0">
                <a:latin typeface="Calibri" panose="020F0502020204030204" pitchFamily="34" charset="0"/>
                <a:ea typeface="DengXian" panose="02010600030101010101" pitchFamily="2" charset="-122"/>
                <a:cs typeface="Times New Roman" panose="02020603050405020304" pitchFamily="18" charset="0"/>
              </a:rPr>
              <a:t>At 75,100%: Shows nitrogen is limiting</a:t>
            </a:r>
            <a:endParaRPr lang="en-US" sz="2400" dirty="0"/>
          </a:p>
        </p:txBody>
      </p:sp>
      <p:pic>
        <p:nvPicPr>
          <p:cNvPr id="173" name="Picture 172" descr="A screenshot of a graph&#10;&#10;Description automatically generated">
            <a:extLst>
              <a:ext uri="{FF2B5EF4-FFF2-40B4-BE49-F238E27FC236}">
                <a16:creationId xmlns:a16="http://schemas.microsoft.com/office/drawing/2014/main" id="{BC7FEFAE-E5AC-77E7-262F-DECBC9895BB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185542" y="33110013"/>
            <a:ext cx="7114808" cy="4393642"/>
          </a:xfrm>
          <a:prstGeom prst="rect">
            <a:avLst/>
          </a:prstGeom>
        </p:spPr>
      </p:pic>
      <p:sp>
        <p:nvSpPr>
          <p:cNvPr id="174" name="Rectangle 173">
            <a:extLst>
              <a:ext uri="{FF2B5EF4-FFF2-40B4-BE49-F238E27FC236}">
                <a16:creationId xmlns:a16="http://schemas.microsoft.com/office/drawing/2014/main" id="{5562A5A8-3FC9-5C9F-62C6-B09C6CEFD9B2}"/>
              </a:ext>
            </a:extLst>
          </p:cNvPr>
          <p:cNvSpPr/>
          <p:nvPr/>
        </p:nvSpPr>
        <p:spPr>
          <a:xfrm>
            <a:off x="20158790" y="35833606"/>
            <a:ext cx="2133672" cy="1314836"/>
          </a:xfrm>
          <a:prstGeom prst="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solidFill>
                  <a:schemeClr val="tx1"/>
                </a:solidFill>
              </a:rPr>
              <a:t>NH</a:t>
            </a:r>
            <a:r>
              <a:rPr lang="en-US" sz="2400" b="1" baseline="-25000" dirty="0">
                <a:solidFill>
                  <a:schemeClr val="tx1"/>
                </a:solidFill>
              </a:rPr>
              <a:t>4</a:t>
            </a:r>
            <a:r>
              <a:rPr lang="en-US" sz="2400" b="1" baseline="30000" dirty="0">
                <a:solidFill>
                  <a:schemeClr val="tx1"/>
                </a:solidFill>
              </a:rPr>
              <a:t>+</a:t>
            </a:r>
            <a:r>
              <a:rPr lang="en-US" sz="2400" b="1" dirty="0">
                <a:solidFill>
                  <a:schemeClr val="tx1"/>
                </a:solidFill>
              </a:rPr>
              <a:t>, PO</a:t>
            </a:r>
            <a:r>
              <a:rPr lang="en-US" sz="2400" b="1" baseline="-25000" dirty="0">
                <a:solidFill>
                  <a:schemeClr val="tx1"/>
                </a:solidFill>
              </a:rPr>
              <a:t>4</a:t>
            </a:r>
            <a:r>
              <a:rPr lang="en-US" sz="2400" b="1" baseline="30000" dirty="0">
                <a:solidFill>
                  <a:schemeClr val="tx1"/>
                </a:solidFill>
              </a:rPr>
              <a:t>3</a:t>
            </a:r>
            <a:r>
              <a:rPr lang="en-US" sz="2400" b="1" dirty="0">
                <a:solidFill>
                  <a:schemeClr val="tx1"/>
                </a:solidFill>
              </a:rPr>
              <a:t> Interaction</a:t>
            </a:r>
            <a:endParaRPr lang="en-US" sz="5400" b="1" dirty="0">
              <a:solidFill>
                <a:schemeClr val="tx1"/>
              </a:solidFill>
            </a:endParaRPr>
          </a:p>
        </p:txBody>
      </p:sp>
      <p:sp>
        <p:nvSpPr>
          <p:cNvPr id="176" name="TextBox 175">
            <a:extLst>
              <a:ext uri="{FF2B5EF4-FFF2-40B4-BE49-F238E27FC236}">
                <a16:creationId xmlns:a16="http://schemas.microsoft.com/office/drawing/2014/main" id="{9041A7EA-C9B9-23C1-FD7A-132923B810B5}"/>
              </a:ext>
            </a:extLst>
          </p:cNvPr>
          <p:cNvSpPr txBox="1"/>
          <p:nvPr/>
        </p:nvSpPr>
        <p:spPr>
          <a:xfrm>
            <a:off x="38344357" y="14041163"/>
            <a:ext cx="11809791" cy="2185214"/>
          </a:xfrm>
          <a:prstGeom prst="rect">
            <a:avLst/>
          </a:prstGeom>
          <a:noFill/>
        </p:spPr>
        <p:txBody>
          <a:bodyPr wrap="square" rtlCol="0">
            <a:spAutoFit/>
          </a:bodyPr>
          <a:lstStyle/>
          <a:p>
            <a:r>
              <a:rPr lang="en-US" sz="4000" b="1" u="sng" dirty="0"/>
              <a:t>Importance</a:t>
            </a:r>
          </a:p>
          <a:p>
            <a:pPr marL="457200" indent="-457200">
              <a:buFont typeface="Arial" panose="020B0604020202020204" pitchFamily="34" charset="0"/>
              <a:buChar char="•"/>
            </a:pPr>
            <a:r>
              <a:rPr lang="en-US" sz="3200" dirty="0">
                <a:cs typeface="Arial" panose="020B0604020202020204" pitchFamily="34" charset="0"/>
              </a:rPr>
              <a:t>Help identify algal blooms in other regions (using environmental drivers and spectral data)</a:t>
            </a:r>
          </a:p>
          <a:p>
            <a:pPr marL="457200" indent="-457200">
              <a:buFont typeface="Arial" panose="020B0604020202020204" pitchFamily="34" charset="0"/>
              <a:buChar char="•"/>
            </a:pPr>
            <a:r>
              <a:rPr lang="en-US" sz="3200" b="0" i="0" dirty="0">
                <a:effectLst/>
              </a:rPr>
              <a:t>Provide a stepping-stone for monitoring programs on HABS</a:t>
            </a:r>
            <a:endParaRPr lang="en-US" sz="3200" dirty="0"/>
          </a:p>
        </p:txBody>
      </p:sp>
      <p:sp>
        <p:nvSpPr>
          <p:cNvPr id="9" name="TextBox 8">
            <a:extLst>
              <a:ext uri="{FF2B5EF4-FFF2-40B4-BE49-F238E27FC236}">
                <a16:creationId xmlns:a16="http://schemas.microsoft.com/office/drawing/2014/main" id="{796EF30C-A64A-CF7B-8146-9CC4B6677450}"/>
              </a:ext>
            </a:extLst>
          </p:cNvPr>
          <p:cNvSpPr txBox="1"/>
          <p:nvPr/>
        </p:nvSpPr>
        <p:spPr>
          <a:xfrm>
            <a:off x="35886510" y="14063386"/>
            <a:ext cx="400110" cy="2325747"/>
          </a:xfrm>
          <a:prstGeom prst="rect">
            <a:avLst/>
          </a:prstGeom>
          <a:solidFill>
            <a:srgbClr val="F97257"/>
          </a:solidFill>
        </p:spPr>
        <p:txBody>
          <a:bodyPr vert="eaVert" wrap="square" rtlCol="0">
            <a:spAutoFit/>
          </a:bodyPr>
          <a:lstStyle/>
          <a:p>
            <a:pPr algn="ctr"/>
            <a:r>
              <a:rPr lang="en-US" sz="1400" b="1" dirty="0"/>
              <a:t>LE5.1</a:t>
            </a:r>
          </a:p>
        </p:txBody>
      </p:sp>
      <p:sp>
        <p:nvSpPr>
          <p:cNvPr id="10" name="TextBox 9">
            <a:extLst>
              <a:ext uri="{FF2B5EF4-FFF2-40B4-BE49-F238E27FC236}">
                <a16:creationId xmlns:a16="http://schemas.microsoft.com/office/drawing/2014/main" id="{2F38C0A8-D4F9-EA8D-C454-3DDD926BED7F}"/>
              </a:ext>
            </a:extLst>
          </p:cNvPr>
          <p:cNvSpPr txBox="1"/>
          <p:nvPr/>
        </p:nvSpPr>
        <p:spPr>
          <a:xfrm>
            <a:off x="35878849" y="16428508"/>
            <a:ext cx="400110" cy="2325747"/>
          </a:xfrm>
          <a:prstGeom prst="rect">
            <a:avLst/>
          </a:prstGeom>
          <a:solidFill>
            <a:schemeClr val="accent5">
              <a:lumMod val="60000"/>
              <a:lumOff val="40000"/>
            </a:schemeClr>
          </a:solidFill>
        </p:spPr>
        <p:txBody>
          <a:bodyPr vert="eaVert" wrap="square" rtlCol="0">
            <a:spAutoFit/>
          </a:bodyPr>
          <a:lstStyle/>
          <a:p>
            <a:pPr algn="ctr"/>
            <a:r>
              <a:rPr lang="en-US" sz="1400" b="1" dirty="0"/>
              <a:t>RET5.2</a:t>
            </a:r>
          </a:p>
        </p:txBody>
      </p:sp>
      <p:sp>
        <p:nvSpPr>
          <p:cNvPr id="18" name="TextBox 17">
            <a:extLst>
              <a:ext uri="{FF2B5EF4-FFF2-40B4-BE49-F238E27FC236}">
                <a16:creationId xmlns:a16="http://schemas.microsoft.com/office/drawing/2014/main" id="{86766298-907B-9B21-DD69-A133A31BC6DE}"/>
              </a:ext>
            </a:extLst>
          </p:cNvPr>
          <p:cNvSpPr txBox="1"/>
          <p:nvPr/>
        </p:nvSpPr>
        <p:spPr>
          <a:xfrm>
            <a:off x="35878849" y="18824414"/>
            <a:ext cx="400110" cy="2325747"/>
          </a:xfrm>
          <a:prstGeom prst="rect">
            <a:avLst/>
          </a:prstGeom>
          <a:solidFill>
            <a:schemeClr val="accent6">
              <a:lumMod val="60000"/>
              <a:lumOff val="40000"/>
            </a:schemeClr>
          </a:solidFill>
        </p:spPr>
        <p:txBody>
          <a:bodyPr vert="eaVert" wrap="square" rtlCol="0">
            <a:spAutoFit/>
          </a:bodyPr>
          <a:lstStyle/>
          <a:p>
            <a:pPr algn="ctr"/>
            <a:r>
              <a:rPr lang="en-US" sz="1400" b="1" dirty="0"/>
              <a:t>TF5.5</a:t>
            </a:r>
          </a:p>
        </p:txBody>
      </p:sp>
      <p:sp>
        <p:nvSpPr>
          <p:cNvPr id="21" name="TextBox 20">
            <a:extLst>
              <a:ext uri="{FF2B5EF4-FFF2-40B4-BE49-F238E27FC236}">
                <a16:creationId xmlns:a16="http://schemas.microsoft.com/office/drawing/2014/main" id="{7F7C78E3-9A50-A098-0B62-2772ABB9D314}"/>
              </a:ext>
            </a:extLst>
          </p:cNvPr>
          <p:cNvSpPr txBox="1"/>
          <p:nvPr/>
        </p:nvSpPr>
        <p:spPr>
          <a:xfrm>
            <a:off x="35869844" y="21177703"/>
            <a:ext cx="400110" cy="2325747"/>
          </a:xfrm>
          <a:prstGeom prst="rect">
            <a:avLst/>
          </a:prstGeom>
          <a:solidFill>
            <a:srgbClr val="C086DA"/>
          </a:solidFill>
        </p:spPr>
        <p:txBody>
          <a:bodyPr vert="eaVert" wrap="square" rtlCol="0">
            <a:spAutoFit/>
          </a:bodyPr>
          <a:lstStyle/>
          <a:p>
            <a:pPr algn="ctr"/>
            <a:r>
              <a:rPr lang="en-US" sz="1400" b="1" dirty="0"/>
              <a:t>TF5.5A</a:t>
            </a:r>
          </a:p>
        </p:txBody>
      </p:sp>
      <p:sp>
        <p:nvSpPr>
          <p:cNvPr id="25" name="TextBox 24">
            <a:extLst>
              <a:ext uri="{FF2B5EF4-FFF2-40B4-BE49-F238E27FC236}">
                <a16:creationId xmlns:a16="http://schemas.microsoft.com/office/drawing/2014/main" id="{E169EA1B-13F7-5CD6-CFA6-7C6213154A6C}"/>
              </a:ext>
            </a:extLst>
          </p:cNvPr>
          <p:cNvSpPr txBox="1"/>
          <p:nvPr/>
        </p:nvSpPr>
        <p:spPr>
          <a:xfrm>
            <a:off x="35869844" y="23551383"/>
            <a:ext cx="400110" cy="2325747"/>
          </a:xfrm>
          <a:prstGeom prst="rect">
            <a:avLst/>
          </a:prstGeom>
          <a:solidFill>
            <a:srgbClr val="CE9F92"/>
          </a:solidFill>
        </p:spPr>
        <p:txBody>
          <a:bodyPr vert="eaVert" wrap="square" rtlCol="0">
            <a:spAutoFit/>
          </a:bodyPr>
          <a:lstStyle/>
          <a:p>
            <a:pPr algn="ctr"/>
            <a:r>
              <a:rPr lang="en-US" sz="1400" b="1" dirty="0"/>
              <a:t>TF5.6</a:t>
            </a:r>
          </a:p>
        </p:txBody>
      </p:sp>
      <p:pic>
        <p:nvPicPr>
          <p:cNvPr id="26" name="Picture 25" descr="A logo of a student airborne research program&#10;&#10;Description automatically generated">
            <a:extLst>
              <a:ext uri="{FF2B5EF4-FFF2-40B4-BE49-F238E27FC236}">
                <a16:creationId xmlns:a16="http://schemas.microsoft.com/office/drawing/2014/main" id="{87FAB701-0C39-A148-6D9B-239D881F426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8189375" y="157772"/>
            <a:ext cx="5764673" cy="5793495"/>
          </a:xfrm>
          <a:prstGeom prst="rect">
            <a:avLst/>
          </a:prstGeom>
        </p:spPr>
      </p:pic>
      <p:pic>
        <p:nvPicPr>
          <p:cNvPr id="27" name="Picture 26" descr="A qr code with black squares&#10;&#10;Description automatically generated">
            <a:extLst>
              <a:ext uri="{FF2B5EF4-FFF2-40B4-BE49-F238E27FC236}">
                <a16:creationId xmlns:a16="http://schemas.microsoft.com/office/drawing/2014/main" id="{7CD535F3-9FCE-8F16-909E-6974CC379F4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8922676" y="35684580"/>
            <a:ext cx="2255804" cy="2255804"/>
          </a:xfrm>
          <a:prstGeom prst="rect">
            <a:avLst/>
          </a:prstGeom>
        </p:spPr>
      </p:pic>
    </p:spTree>
    <p:extLst>
      <p:ext uri="{BB962C8B-B14F-4D97-AF65-F5344CB8AC3E}">
        <p14:creationId xmlns:p14="http://schemas.microsoft.com/office/powerpoint/2010/main" val="2150315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2169</TotalTime>
  <Words>983</Words>
  <Application>Microsoft Office PowerPoint</Application>
  <PresentationFormat>Custom</PresentationFormat>
  <Paragraphs>110</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DengXian</vt:lpstr>
      <vt:lpstr>Aharoni</vt:lpstr>
      <vt:lpstr>Arial</vt:lpstr>
      <vt:lpstr>Arial Black</vt:lpstr>
      <vt:lpstr>Calibri</vt:lpstr>
      <vt:lpstr>Calibri Light</vt:lpstr>
      <vt:lpstr>Cambria Math</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dennie1368@gmail.com</dc:creator>
  <cp:lastModifiedBy>Dennie K. Truong</cp:lastModifiedBy>
  <cp:revision>22</cp:revision>
  <dcterms:created xsi:type="dcterms:W3CDTF">2023-07-19T16:12:12Z</dcterms:created>
  <dcterms:modified xsi:type="dcterms:W3CDTF">2025-01-27T18:15:36Z</dcterms:modified>
</cp:coreProperties>
</file>